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7"/>
  </p:notesMasterIdLst>
  <p:handoutMasterIdLst>
    <p:handoutMasterId r:id="rId48"/>
  </p:handoutMasterIdLst>
  <p:sldIdLst>
    <p:sldId id="256" r:id="rId2"/>
    <p:sldId id="519" r:id="rId3"/>
    <p:sldId id="321" r:id="rId4"/>
    <p:sldId id="325" r:id="rId5"/>
    <p:sldId id="383" r:id="rId6"/>
    <p:sldId id="393" r:id="rId7"/>
    <p:sldId id="384" r:id="rId8"/>
    <p:sldId id="506" r:id="rId9"/>
    <p:sldId id="507" r:id="rId10"/>
    <p:sldId id="529" r:id="rId11"/>
    <p:sldId id="359" r:id="rId12"/>
    <p:sldId id="509" r:id="rId13"/>
    <p:sldId id="431" r:id="rId14"/>
    <p:sldId id="510" r:id="rId15"/>
    <p:sldId id="394" r:id="rId16"/>
    <p:sldId id="422" r:id="rId17"/>
    <p:sldId id="432" r:id="rId18"/>
    <p:sldId id="423" r:id="rId19"/>
    <p:sldId id="537" r:id="rId20"/>
    <p:sldId id="437" r:id="rId21"/>
    <p:sldId id="436" r:id="rId22"/>
    <p:sldId id="534" r:id="rId23"/>
    <p:sldId id="535" r:id="rId24"/>
    <p:sldId id="513" r:id="rId25"/>
    <p:sldId id="515" r:id="rId26"/>
    <p:sldId id="520" r:id="rId27"/>
    <p:sldId id="527" r:id="rId28"/>
    <p:sldId id="533" r:id="rId29"/>
    <p:sldId id="538" r:id="rId30"/>
    <p:sldId id="536" r:id="rId31"/>
    <p:sldId id="522" r:id="rId32"/>
    <p:sldId id="523" r:id="rId33"/>
    <p:sldId id="524" r:id="rId34"/>
    <p:sldId id="539" r:id="rId35"/>
    <p:sldId id="531" r:id="rId36"/>
    <p:sldId id="532" r:id="rId37"/>
    <p:sldId id="460" r:id="rId38"/>
    <p:sldId id="446" r:id="rId39"/>
    <p:sldId id="518" r:id="rId40"/>
    <p:sldId id="467" r:id="rId41"/>
    <p:sldId id="447" r:id="rId42"/>
    <p:sldId id="449" r:id="rId43"/>
    <p:sldId id="450" r:id="rId44"/>
    <p:sldId id="452" r:id="rId45"/>
    <p:sldId id="540" r:id="rId46"/>
  </p:sldIdLst>
  <p:sldSz cx="9144000" cy="6858000" type="screen4x3"/>
  <p:notesSz cx="7053263" cy="93091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32">
          <p15:clr>
            <a:srgbClr val="A4A3A4"/>
          </p15:clr>
        </p15:guide>
        <p15:guide id="2" pos="22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99FFCC"/>
    <a:srgbClr val="FF0000"/>
    <a:srgbClr val="CCFFCC"/>
    <a:srgbClr val="1F05BD"/>
    <a:srgbClr val="CC00CC"/>
    <a:srgbClr val="CCFFFF"/>
    <a:srgbClr val="28287A"/>
    <a:srgbClr val="FFFF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7" autoAdjust="0"/>
    <p:restoredTop sz="87537" autoAdjust="0"/>
  </p:normalViewPr>
  <p:slideViewPr>
    <p:cSldViewPr snapToGrid="0">
      <p:cViewPr>
        <p:scale>
          <a:sx n="77" d="100"/>
          <a:sy n="77" d="100"/>
        </p:scale>
        <p:origin x="-144" y="-58"/>
      </p:cViewPr>
      <p:guideLst>
        <p:guide orient="horz" pos="2160"/>
        <p:guide pos="2880"/>
      </p:guideLst>
    </p:cSldViewPr>
  </p:slideViewPr>
  <p:outlineViewPr>
    <p:cViewPr>
      <p:scale>
        <a:sx n="33" d="100"/>
        <a:sy n="33" d="100"/>
      </p:scale>
      <p:origin x="0" y="325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488" y="216"/>
      </p:cViewPr>
      <p:guideLst>
        <p:guide orient="horz" pos="2932"/>
        <p:guide pos="222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2.wmf"/><Relationship Id="rId7" Type="http://schemas.openxmlformats.org/officeDocument/2006/relationships/image" Target="../media/image116.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5" Type="http://schemas.openxmlformats.org/officeDocument/2006/relationships/image" Target="../media/image123.wmf"/><Relationship Id="rId4" Type="http://schemas.openxmlformats.org/officeDocument/2006/relationships/image" Target="../media/image12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5" Type="http://schemas.openxmlformats.org/officeDocument/2006/relationships/image" Target="../media/image19.wmf"/><Relationship Id="rId4" Type="http://schemas.openxmlformats.org/officeDocument/2006/relationships/image" Target="../media/image13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6.wmf"/><Relationship Id="rId7" Type="http://schemas.openxmlformats.org/officeDocument/2006/relationships/image" Target="../media/image140.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3.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7.wmf"/><Relationship Id="rId1" Type="http://schemas.openxmlformats.org/officeDocument/2006/relationships/image" Target="../media/image36.e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1" y="0"/>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t" anchorCtr="0" compatLnSpc="1">
            <a:prstTxWarp prst="textNoShape">
              <a:avLst/>
            </a:prstTxWarp>
          </a:bodyPr>
          <a:lstStyle>
            <a:lvl1pPr eaLnBrk="0" hangingPunct="0">
              <a:defRPr sz="1100"/>
            </a:lvl1pPr>
          </a:lstStyle>
          <a:p>
            <a:endParaRPr lang="en-US" altLang="zh-CN"/>
          </a:p>
        </p:txBody>
      </p:sp>
      <p:sp>
        <p:nvSpPr>
          <p:cNvPr id="96259" name="Rectangle 3"/>
          <p:cNvSpPr>
            <a:spLocks noGrp="1" noChangeArrowheads="1"/>
          </p:cNvSpPr>
          <p:nvPr>
            <p:ph type="dt" sz="quarter" idx="1"/>
          </p:nvPr>
        </p:nvSpPr>
        <p:spPr bwMode="auto">
          <a:xfrm>
            <a:off x="3995063" y="0"/>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t" anchorCtr="0" compatLnSpc="1">
            <a:prstTxWarp prst="textNoShape">
              <a:avLst/>
            </a:prstTxWarp>
          </a:bodyPr>
          <a:lstStyle>
            <a:lvl1pPr algn="r" eaLnBrk="0" hangingPunct="0">
              <a:defRPr sz="1100"/>
            </a:lvl1pPr>
          </a:lstStyle>
          <a:p>
            <a:fld id="{2DE7FBDA-A7F9-4F59-818D-1E455944512A}" type="datetimeFigureOut">
              <a:rPr lang="zh-CN" altLang="en-US"/>
              <a:pPr/>
              <a:t>2016/10/10</a:t>
            </a:fld>
            <a:endParaRPr lang="en-US" altLang="zh-CN"/>
          </a:p>
        </p:txBody>
      </p:sp>
      <p:sp>
        <p:nvSpPr>
          <p:cNvPr id="96260" name="Rectangle 4"/>
          <p:cNvSpPr>
            <a:spLocks noGrp="1" noChangeArrowheads="1"/>
          </p:cNvSpPr>
          <p:nvPr>
            <p:ph type="ftr" sz="quarter" idx="2"/>
          </p:nvPr>
        </p:nvSpPr>
        <p:spPr bwMode="auto">
          <a:xfrm>
            <a:off x="1" y="8842706"/>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b" anchorCtr="0" compatLnSpc="1">
            <a:prstTxWarp prst="textNoShape">
              <a:avLst/>
            </a:prstTxWarp>
          </a:bodyPr>
          <a:lstStyle>
            <a:lvl1pPr eaLnBrk="0" hangingPunct="0">
              <a:defRPr sz="1100"/>
            </a:lvl1pPr>
          </a:lstStyle>
          <a:p>
            <a:endParaRPr lang="en-US" altLang="zh-CN"/>
          </a:p>
        </p:txBody>
      </p:sp>
      <p:sp>
        <p:nvSpPr>
          <p:cNvPr id="96261" name="Rectangle 5"/>
          <p:cNvSpPr>
            <a:spLocks noGrp="1" noChangeArrowheads="1"/>
          </p:cNvSpPr>
          <p:nvPr>
            <p:ph type="sldNum" sz="quarter" idx="3"/>
          </p:nvPr>
        </p:nvSpPr>
        <p:spPr bwMode="auto">
          <a:xfrm>
            <a:off x="3995063" y="8842706"/>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b" anchorCtr="0" compatLnSpc="1">
            <a:prstTxWarp prst="textNoShape">
              <a:avLst/>
            </a:prstTxWarp>
          </a:bodyPr>
          <a:lstStyle>
            <a:lvl1pPr algn="r" eaLnBrk="0" hangingPunct="0">
              <a:defRPr sz="1100"/>
            </a:lvl1pPr>
          </a:lstStyle>
          <a:p>
            <a:fld id="{25CD2C88-B722-4B21-916E-DAF2FB8BBA29}" type="slidenum">
              <a:rPr lang="zh-CN" altLang="en-US"/>
              <a:pPr/>
              <a:t>‹#›</a:t>
            </a:fld>
            <a:endParaRPr lang="en-US" altLang="zh-CN"/>
          </a:p>
        </p:txBody>
      </p:sp>
    </p:spTree>
    <p:extLst>
      <p:ext uri="{BB962C8B-B14F-4D97-AF65-F5344CB8AC3E}">
        <p14:creationId xmlns:p14="http://schemas.microsoft.com/office/powerpoint/2010/main" val="2107047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56624" cy="464950"/>
          </a:xfrm>
          <a:prstGeom prst="rect">
            <a:avLst/>
          </a:prstGeom>
        </p:spPr>
        <p:txBody>
          <a:bodyPr vert="horz" wrap="square" lIns="93491" tIns="46746" rIns="93491" bIns="46746" numCol="1" anchor="t" anchorCtr="0" compatLnSpc="1">
            <a:prstTxWarp prst="textNoShape">
              <a:avLst/>
            </a:prstTxWarp>
          </a:bodyPr>
          <a:lstStyle>
            <a:lvl1pPr>
              <a:defRPr sz="1200">
                <a:latin typeface="Calibri" pitchFamily="34" charset="0"/>
              </a:defRPr>
            </a:lvl1pPr>
          </a:lstStyle>
          <a:p>
            <a:endParaRPr lang="en-US" altLang="zh-CN"/>
          </a:p>
        </p:txBody>
      </p:sp>
      <p:sp>
        <p:nvSpPr>
          <p:cNvPr id="3" name="Date Placeholder 2"/>
          <p:cNvSpPr>
            <a:spLocks noGrp="1"/>
          </p:cNvSpPr>
          <p:nvPr>
            <p:ph type="dt" idx="1"/>
          </p:nvPr>
        </p:nvSpPr>
        <p:spPr>
          <a:xfrm>
            <a:off x="3995063" y="0"/>
            <a:ext cx="3056624" cy="464950"/>
          </a:xfrm>
          <a:prstGeom prst="rect">
            <a:avLst/>
          </a:prstGeom>
        </p:spPr>
        <p:txBody>
          <a:bodyPr vert="horz" wrap="square" lIns="93491" tIns="46746" rIns="93491" bIns="46746" numCol="1" anchor="t" anchorCtr="0" compatLnSpc="1">
            <a:prstTxWarp prst="textNoShape">
              <a:avLst/>
            </a:prstTxWarp>
          </a:bodyPr>
          <a:lstStyle>
            <a:lvl1pPr algn="r">
              <a:defRPr sz="1200">
                <a:latin typeface="Calibri" pitchFamily="34" charset="0"/>
              </a:defRPr>
            </a:lvl1pPr>
          </a:lstStyle>
          <a:p>
            <a:pPr>
              <a:defRPr/>
            </a:pPr>
            <a:fld id="{78EEC0A2-7631-4447-A9A4-BB1FAFCE19DB}" type="datetimeFigureOut">
              <a:rPr lang="zh-CN" altLang="en-US"/>
              <a:pPr>
                <a:defRPr/>
              </a:pPr>
              <a:t>2016/10/10</a:t>
            </a:fld>
            <a:endParaRPr lang="en-US" altLang="zh-CN"/>
          </a:p>
        </p:txBody>
      </p:sp>
      <p:sp>
        <p:nvSpPr>
          <p:cNvPr id="4" name="Slide Image Placeholder 3"/>
          <p:cNvSpPr>
            <a:spLocks noGrp="1" noRot="1" noChangeAspect="1"/>
          </p:cNvSpPr>
          <p:nvPr>
            <p:ph type="sldImg" idx="2"/>
          </p:nvPr>
        </p:nvSpPr>
        <p:spPr>
          <a:xfrm>
            <a:off x="1198563" y="698500"/>
            <a:ext cx="4656137" cy="3490913"/>
          </a:xfrm>
          <a:prstGeom prst="rect">
            <a:avLst/>
          </a:prstGeom>
          <a:noFill/>
          <a:ln w="12700">
            <a:solidFill>
              <a:prstClr val="black"/>
            </a:solidFill>
          </a:ln>
        </p:spPr>
        <p:txBody>
          <a:bodyPr vert="horz" lIns="93491" tIns="46746" rIns="93491" bIns="46746" rtlCol="0" anchor="ctr"/>
          <a:lstStyle/>
          <a:p>
            <a:pPr lvl="0"/>
            <a:endParaRPr lang="en-US" noProof="0"/>
          </a:p>
        </p:txBody>
      </p:sp>
      <p:sp>
        <p:nvSpPr>
          <p:cNvPr id="5" name="Notes Placeholder 4"/>
          <p:cNvSpPr>
            <a:spLocks noGrp="1"/>
          </p:cNvSpPr>
          <p:nvPr>
            <p:ph type="body" sz="quarter" idx="3"/>
          </p:nvPr>
        </p:nvSpPr>
        <p:spPr>
          <a:xfrm>
            <a:off x="705012" y="4421353"/>
            <a:ext cx="5643241" cy="4188879"/>
          </a:xfrm>
          <a:prstGeom prst="rect">
            <a:avLst/>
          </a:prstGeom>
        </p:spPr>
        <p:txBody>
          <a:bodyPr vert="horz" lIns="93491" tIns="46746" rIns="93491" bIns="4674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842706"/>
            <a:ext cx="3056624" cy="464950"/>
          </a:xfrm>
          <a:prstGeom prst="rect">
            <a:avLst/>
          </a:prstGeom>
        </p:spPr>
        <p:txBody>
          <a:bodyPr vert="horz" wrap="square" lIns="93491" tIns="46746" rIns="93491" bIns="46746" numCol="1" anchor="b" anchorCtr="0" compatLnSpc="1">
            <a:prstTxWarp prst="textNoShape">
              <a:avLst/>
            </a:prstTxWarp>
          </a:bodyPr>
          <a:lstStyle>
            <a:lvl1pPr>
              <a:defRPr sz="1200">
                <a:latin typeface="Calibri" pitchFamily="34" charset="0"/>
              </a:defRPr>
            </a:lvl1pPr>
          </a:lstStyle>
          <a:p>
            <a:endParaRPr lang="en-US" altLang="zh-CN"/>
          </a:p>
        </p:txBody>
      </p:sp>
      <p:sp>
        <p:nvSpPr>
          <p:cNvPr id="7" name="Slide Number Placeholder 6"/>
          <p:cNvSpPr>
            <a:spLocks noGrp="1"/>
          </p:cNvSpPr>
          <p:nvPr>
            <p:ph type="sldNum" sz="quarter" idx="5"/>
          </p:nvPr>
        </p:nvSpPr>
        <p:spPr>
          <a:xfrm>
            <a:off x="3995063" y="8842706"/>
            <a:ext cx="3056624" cy="464950"/>
          </a:xfrm>
          <a:prstGeom prst="rect">
            <a:avLst/>
          </a:prstGeom>
        </p:spPr>
        <p:txBody>
          <a:bodyPr vert="horz" wrap="square" lIns="93491" tIns="46746" rIns="93491" bIns="46746" numCol="1" anchor="b" anchorCtr="0" compatLnSpc="1">
            <a:prstTxWarp prst="textNoShape">
              <a:avLst/>
            </a:prstTxWarp>
          </a:bodyPr>
          <a:lstStyle>
            <a:lvl1pPr algn="r">
              <a:defRPr sz="1200">
                <a:latin typeface="Calibri" pitchFamily="34" charset="0"/>
              </a:defRPr>
            </a:lvl1pPr>
          </a:lstStyle>
          <a:p>
            <a:pPr>
              <a:defRPr/>
            </a:pPr>
            <a:fld id="{661DA317-35DB-41B2-B50F-864EDD60E917}" type="slidenum">
              <a:rPr lang="zh-CN" altLang="en-US"/>
              <a:pPr>
                <a:defRPr/>
              </a:pPr>
              <a:t>‹#›</a:t>
            </a:fld>
            <a:endParaRPr lang="en-US" altLang="zh-CN"/>
          </a:p>
        </p:txBody>
      </p:sp>
    </p:spTree>
    <p:extLst>
      <p:ext uri="{BB962C8B-B14F-4D97-AF65-F5344CB8AC3E}">
        <p14:creationId xmlns:p14="http://schemas.microsoft.com/office/powerpoint/2010/main" val="7772739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5"/>
          </p:nvPr>
        </p:nvSpPr>
        <p:spPr/>
        <p:txBody>
          <a:bodyPr/>
          <a:lstStyle/>
          <a:p>
            <a:pPr>
              <a:defRPr/>
            </a:pPr>
            <a:fld id="{47C6C07B-5FA7-4C0D-9CFB-8094B9B013EA}" type="slidenum">
              <a:rPr lang="zh-CN" altLang="en-US"/>
              <a:pPr>
                <a:defRPr/>
              </a:pPr>
              <a:t>1</a:t>
            </a:fld>
            <a:endParaRPr lang="en-US" altLang="zh-CN"/>
          </a:p>
        </p:txBody>
      </p:sp>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defRPr/>
            </a:pPr>
            <a:r>
              <a:rPr lang="en-US" altLang="zh-CN" dirty="0">
                <a:latin typeface="Times New Roman" panose="02020603050405020304" pitchFamily="18" charset="0"/>
                <a:cs typeface="Times New Roman" panose="02020603050405020304" pitchFamily="18" charset="0"/>
              </a:rPr>
              <a:t>Good</a:t>
            </a:r>
            <a:r>
              <a:rPr lang="en-US" altLang="zh-CN" baseline="0" dirty="0">
                <a:latin typeface="Times New Roman" panose="02020603050405020304" pitchFamily="18" charset="0"/>
                <a:cs typeface="Times New Roman" panose="02020603050405020304" pitchFamily="18" charset="0"/>
              </a:rPr>
              <a:t> afternoon everyone; my name is Yuan </a:t>
            </a:r>
            <a:r>
              <a:rPr lang="en-US" altLang="zh-CN" baseline="0" dirty="0" err="1">
                <a:latin typeface="Times New Roman" panose="02020603050405020304" pitchFamily="18" charset="0"/>
                <a:cs typeface="Times New Roman" panose="02020603050405020304" pitchFamily="18" charset="0"/>
              </a:rPr>
              <a:t>Yuan</a:t>
            </a:r>
            <a:r>
              <a:rPr lang="en-US" altLang="zh-CN" baseline="0" dirty="0">
                <a:latin typeface="Times New Roman" panose="02020603050405020304" pitchFamily="18" charset="0"/>
                <a:cs typeface="Times New Roman" panose="02020603050405020304" pitchFamily="18" charset="0"/>
              </a:rPr>
              <a:t>, I’m a Ph.D. student at University of Connecticut.   The title of my presentation is … this paper is co-authored by myself, Prof. Xu Chen and my advisor prof  </a:t>
            </a:r>
            <a:r>
              <a:rPr lang="en-US" altLang="zh-CN" baseline="0" dirty="0" err="1">
                <a:latin typeface="Times New Roman" panose="02020603050405020304" pitchFamily="18" charset="0"/>
                <a:cs typeface="Times New Roman" panose="02020603050405020304" pitchFamily="18" charset="0"/>
              </a:rPr>
              <a:t>Jiong</a:t>
            </a:r>
            <a:r>
              <a:rPr lang="en-US" altLang="zh-CN" baseline="0" dirty="0">
                <a:latin typeface="Times New Roman" panose="02020603050405020304" pitchFamily="18" charset="0"/>
                <a:cs typeface="Times New Roman" panose="02020603050405020304" pitchFamily="18" charset="0"/>
              </a:rPr>
              <a:t> tang</a:t>
            </a:r>
            <a:endParaRPr lang="zh-CN" altLang="en-US" dirty="0">
              <a:latin typeface="Times New Roman" panose="02020603050405020304" pitchFamily="18" charset="0"/>
              <a:cs typeface="Times New Roman" panose="02020603050405020304" pitchFamily="18" charset="0"/>
            </a:endParaRPr>
          </a:p>
          <a:p>
            <a:pPr algn="just" eaLnBrk="1" hangingPunct="1">
              <a:spcBef>
                <a:spcPct val="0"/>
              </a:spcBef>
            </a:pPr>
            <a:endParaRPr lang="zh-CN" altLang="en-US" dirty="0">
              <a:latin typeface="Times New Roman" panose="02020603050405020304" pitchFamily="18" charset="0"/>
              <a:cs typeface="Times New Roman" panose="02020603050405020304" pitchFamily="18" charset="0"/>
            </a:endParaRPr>
          </a:p>
        </p:txBody>
      </p:sp>
      <p:sp>
        <p:nvSpPr>
          <p:cNvPr id="38916" name="Slide Number Placeholder 3"/>
          <p:cNvSpPr txBox="1">
            <a:spLocks noGrp="1"/>
          </p:cNvSpPr>
          <p:nvPr/>
        </p:nvSpPr>
        <p:spPr bwMode="auto">
          <a:xfrm>
            <a:off x="3995063" y="8842706"/>
            <a:ext cx="3056624" cy="46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91" tIns="46746" rIns="93491" bIns="46746"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8D510962-AD3C-4301-BE0E-17F9674686F7}" type="slidenum">
              <a:rPr lang="zh-CN" altLang="en-US" sz="1200">
                <a:latin typeface="Calibri" pitchFamily="34" charset="0"/>
              </a:rPr>
              <a:pPr algn="r" eaLnBrk="1" hangingPunct="1"/>
              <a:t>1</a:t>
            </a:fld>
            <a:endParaRPr lang="en-US" altLang="zh-CN" sz="1200">
              <a:latin typeface="Calibri" pitchFamily="34" charset="0"/>
            </a:endParaRPr>
          </a:p>
        </p:txBody>
      </p:sp>
    </p:spTree>
    <p:extLst>
      <p:ext uri="{BB962C8B-B14F-4D97-AF65-F5344CB8AC3E}">
        <p14:creationId xmlns:p14="http://schemas.microsoft.com/office/powerpoint/2010/main" val="255093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Now</a:t>
            </a:r>
            <a:r>
              <a:rPr lang="en-US" baseline="0" dirty="0">
                <a:latin typeface="Times New Roman" panose="02020603050405020304" pitchFamily="18" charset="0"/>
                <a:cs typeface="Times New Roman" panose="02020603050405020304" pitchFamily="18" charset="0"/>
              </a:rPr>
              <a:t> let’s move to the baseline pitch control</a:t>
            </a:r>
          </a:p>
          <a:p>
            <a:pPr algn="just"/>
            <a:r>
              <a:rPr lang="en-US" baseline="0" dirty="0">
                <a:latin typeface="Times New Roman" panose="02020603050405020304" pitchFamily="18" charset="0"/>
                <a:cs typeface="Times New Roman" panose="02020603050405020304" pitchFamily="18" charset="0"/>
              </a:rPr>
              <a:t>Different from the classical </a:t>
            </a:r>
            <a:r>
              <a:rPr lang="en-US" baseline="0" dirty="0" err="1">
                <a:latin typeface="Times New Roman" panose="02020603050405020304" pitchFamily="18" charset="0"/>
                <a:cs typeface="Times New Roman" panose="02020603050405020304" pitchFamily="18" charset="0"/>
              </a:rPr>
              <a:t>PID</a:t>
            </a:r>
            <a:r>
              <a:rPr lang="en-US" baseline="0" dirty="0">
                <a:latin typeface="Times New Roman" panose="02020603050405020304" pitchFamily="18" charset="0"/>
                <a:cs typeface="Times New Roman" panose="02020603050405020304" pitchFamily="18" charset="0"/>
              </a:rPr>
              <a:t> control, we add a gain scheduled factor to ….  part which is a function of pitch angle. </a:t>
            </a:r>
          </a:p>
          <a:p>
            <a:pPr algn="just"/>
            <a:endParaRPr lang="en-US" baseline="0" dirty="0">
              <a:latin typeface="Times New Roman" panose="02020603050405020304" pitchFamily="18" charset="0"/>
              <a:cs typeface="Times New Roman" panose="02020603050405020304" pitchFamily="18" charset="0"/>
            </a:endParaRPr>
          </a:p>
          <a:p>
            <a:pPr marL="0" marR="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 That is the </a:t>
            </a:r>
            <a:r>
              <a:rPr lang="en-US" baseline="0" dirty="0" err="1">
                <a:latin typeface="Times New Roman" panose="02020603050405020304" pitchFamily="18" charset="0"/>
                <a:cs typeface="Times New Roman" panose="02020603050405020304" pitchFamily="18" charset="0"/>
              </a:rPr>
              <a:t>gs</a:t>
            </a:r>
            <a:r>
              <a:rPr lang="en-US" baseline="0" dirty="0">
                <a:latin typeface="Times New Roman" panose="02020603050405020304" pitchFamily="18" charset="0"/>
                <a:cs typeface="Times New Roman" panose="02020603050405020304" pitchFamily="18" charset="0"/>
              </a:rPr>
              <a:t> part, we can change the  </a:t>
            </a:r>
            <a:r>
              <a:rPr lang="en-US" baseline="0" dirty="0" err="1">
                <a:latin typeface="Times New Roman" panose="02020603050405020304" pitchFamily="18" charset="0"/>
                <a:cs typeface="Times New Roman" panose="02020603050405020304" pitchFamily="18" charset="0"/>
              </a:rPr>
              <a:t>PID</a:t>
            </a:r>
            <a:r>
              <a:rPr lang="en-US" baseline="0" dirty="0">
                <a:latin typeface="Times New Roman" panose="02020603050405020304" pitchFamily="18" charset="0"/>
                <a:cs typeface="Times New Roman" panose="02020603050405020304" pitchFamily="18" charset="0"/>
              </a:rPr>
              <a:t> gains when wind speed is varying. Because </a:t>
            </a:r>
            <a:r>
              <a:rPr lang="en-US" baseline="0" dirty="0" err="1">
                <a:latin typeface="Times New Roman" panose="02020603050405020304" pitchFamily="18" charset="0"/>
                <a:cs typeface="Times New Roman" panose="02020603050405020304" pitchFamily="18" charset="0"/>
              </a:rPr>
              <a:t>PID</a:t>
            </a:r>
            <a:r>
              <a:rPr lang="en-US" baseline="0" dirty="0">
                <a:latin typeface="Times New Roman" panose="02020603050405020304" pitchFamily="18" charset="0"/>
                <a:cs typeface="Times New Roman" panose="02020603050405020304" pitchFamily="18" charset="0"/>
              </a:rPr>
              <a:t> gains are tuned at Op, which can not </a:t>
            </a:r>
            <a:r>
              <a:rPr lang="en-US" baseline="0" dirty="0" err="1">
                <a:latin typeface="Times New Roman" panose="02020603050405020304" pitchFamily="18" charset="0"/>
                <a:cs typeface="Times New Roman" panose="02020603050405020304" pitchFamily="18" charset="0"/>
              </a:rPr>
              <a:t>gurantee</a:t>
            </a:r>
            <a:r>
              <a:rPr lang="en-US" baseline="0" dirty="0">
                <a:latin typeface="Times New Roman" panose="02020603050405020304" pitchFamily="18" charset="0"/>
                <a:cs typeface="Times New Roman" panose="02020603050405020304" pitchFamily="18" charset="0"/>
              </a:rPr>
              <a:t> the perfect performance at time-varying wind field.</a:t>
            </a:r>
            <a:endParaRPr lang="en-US" sz="1200" b="0" i="0" dirty="0">
              <a:effectLst/>
            </a:endParaRPr>
          </a:p>
          <a:p>
            <a:pPr algn="just"/>
            <a:endParaRPr lang="en-US" baseline="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After the </a:t>
            </a:r>
            <a:r>
              <a:rPr lang="en-US" dirty="0" err="1">
                <a:latin typeface="Times New Roman" panose="02020603050405020304" pitchFamily="18" charset="0"/>
                <a:cs typeface="Times New Roman" panose="02020603050405020304" pitchFamily="18" charset="0"/>
              </a:rPr>
              <a:t>PID</a:t>
            </a:r>
            <a:r>
              <a:rPr lang="en-US" baseline="0" dirty="0">
                <a:latin typeface="Times New Roman" panose="02020603050405020304" pitchFamily="18" charset="0"/>
                <a:cs typeface="Times New Roman" panose="02020603050405020304" pitchFamily="18" charset="0"/>
              </a:rPr>
              <a:t> gains, </a:t>
            </a:r>
            <a:r>
              <a:rPr lang="en-US" dirty="0">
                <a:latin typeface="Times New Roman" panose="02020603050405020304" pitchFamily="18" charset="0"/>
                <a:cs typeface="Times New Roman" panose="02020603050405020304" pitchFamily="18" charset="0"/>
              </a:rPr>
              <a:t>we</a:t>
            </a:r>
            <a:r>
              <a:rPr lang="en-US" baseline="0" dirty="0">
                <a:latin typeface="Times New Roman" panose="02020603050405020304" pitchFamily="18" charset="0"/>
                <a:cs typeface="Times New Roman" panose="02020603050405020304" pitchFamily="18" charset="0"/>
              </a:rPr>
              <a:t> also add the mechanical limits of pitch actuator in the block..</a:t>
            </a:r>
          </a:p>
          <a:p>
            <a:pPr algn="just"/>
            <a:endParaRPr lang="en-US" baseline="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(Pitch actuator:</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30HZ</a:t>
            </a:r>
            <a:r>
              <a:rPr lang="en-US" baseline="0"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10</a:t>
            </a:fld>
            <a:endParaRPr lang="en-US" altLang="zh-CN"/>
          </a:p>
        </p:txBody>
      </p:sp>
    </p:spTree>
    <p:extLst>
      <p:ext uri="{BB962C8B-B14F-4D97-AF65-F5344CB8AC3E}">
        <p14:creationId xmlns:p14="http://schemas.microsoft.com/office/powerpoint/2010/main" val="167311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Now</a:t>
            </a:r>
            <a:r>
              <a:rPr lang="en-US" baseline="0" dirty="0">
                <a:latin typeface="Times New Roman" panose="02020603050405020304" pitchFamily="18" charset="0"/>
                <a:cs typeface="Times New Roman" panose="02020603050405020304" pitchFamily="18" charset="0"/>
              </a:rPr>
              <a:t> let’s move to the disturbance </a:t>
            </a:r>
            <a:r>
              <a:rPr lang="en-US" baseline="0" dirty="0" err="1">
                <a:latin typeface="Times New Roman" panose="02020603050405020304" pitchFamily="18" charset="0"/>
                <a:cs typeface="Times New Roman" panose="02020603050405020304" pitchFamily="18" charset="0"/>
              </a:rPr>
              <a:t>obersver</a:t>
            </a:r>
            <a:r>
              <a:rPr lang="en-US" baseline="0" dirty="0">
                <a:latin typeface="Times New Roman" panose="02020603050405020304" pitchFamily="18" charset="0"/>
                <a:cs typeface="Times New Roman" panose="02020603050405020304" pitchFamily="18" charset="0"/>
              </a:rPr>
              <a:t>…. </a:t>
            </a:r>
          </a:p>
          <a:p>
            <a:pPr algn="just"/>
            <a:r>
              <a:rPr lang="en-US" baseline="0" dirty="0">
                <a:latin typeface="Times New Roman" panose="02020603050405020304" pitchFamily="18" charset="0"/>
                <a:cs typeface="Times New Roman" panose="02020603050405020304" pitchFamily="18" charset="0"/>
              </a:rPr>
              <a:t>It is an inverse-based disturbance cancelation scheme. We want to use d hat to directly cancel out d</a:t>
            </a:r>
          </a:p>
          <a:p>
            <a:pPr algn="just"/>
            <a:r>
              <a:rPr lang="en-US" baseline="0" dirty="0">
                <a:latin typeface="Times New Roman" panose="02020603050405020304" pitchFamily="18" charset="0"/>
                <a:cs typeface="Times New Roman" panose="02020603050405020304" pitchFamily="18" charset="0"/>
              </a:rPr>
              <a:t>The inner loop is the disturbance observer structure, the </a:t>
            </a:r>
            <a:r>
              <a:rPr lang="en-US" baseline="0" dirty="0" err="1">
                <a:latin typeface="Times New Roman" panose="02020603050405020304" pitchFamily="18" charset="0"/>
                <a:cs typeface="Times New Roman" panose="02020603050405020304" pitchFamily="18" charset="0"/>
              </a:rPr>
              <a:t>outter</a:t>
            </a:r>
            <a:r>
              <a:rPr lang="en-US" baseline="0" dirty="0">
                <a:latin typeface="Times New Roman" panose="02020603050405020304" pitchFamily="18" charset="0"/>
                <a:cs typeface="Times New Roman" panose="02020603050405020304" pitchFamily="18" charset="0"/>
              </a:rPr>
              <a:t> loop is the gain-scheduled </a:t>
            </a:r>
            <a:r>
              <a:rPr lang="en-US" baseline="0" dirty="0" err="1">
                <a:latin typeface="Times New Roman" panose="02020603050405020304" pitchFamily="18" charset="0"/>
                <a:cs typeface="Times New Roman" panose="02020603050405020304" pitchFamily="18" charset="0"/>
              </a:rPr>
              <a:t>PID</a:t>
            </a:r>
            <a:r>
              <a:rPr lang="en-US" baseline="0" dirty="0">
                <a:latin typeface="Times New Roman" panose="02020603050405020304" pitchFamily="18" charset="0"/>
                <a:cs typeface="Times New Roman" panose="02020603050405020304" pitchFamily="18" charset="0"/>
              </a:rPr>
              <a:t> controller. Both of them will contribute to disturbance rejection.</a:t>
            </a:r>
          </a:p>
          <a:p>
            <a:pPr algn="just"/>
            <a:r>
              <a:rPr lang="en-US" baseline="0" dirty="0">
                <a:latin typeface="Times New Roman" panose="02020603050405020304" pitchFamily="18" charset="0"/>
                <a:cs typeface="Times New Roman" panose="02020603050405020304" pitchFamily="18" charset="0"/>
              </a:rPr>
              <a:t>The P inverse should be stable</a:t>
            </a:r>
          </a:p>
          <a:p>
            <a:pPr algn="just"/>
            <a:endParaRPr lang="en-US" baseline="0" dirty="0">
              <a:latin typeface="Times New Roman" panose="02020603050405020304" pitchFamily="18" charset="0"/>
              <a:cs typeface="Times New Roman" panose="02020603050405020304" pitchFamily="18" charset="0"/>
            </a:endParaRPr>
          </a:p>
          <a:p>
            <a:pPr algn="just"/>
            <a:r>
              <a:rPr lang="en-US" baseline="0" dirty="0">
                <a:latin typeface="Times New Roman" panose="02020603050405020304" pitchFamily="18" charset="0"/>
                <a:cs typeface="Times New Roman" panose="02020603050405020304" pitchFamily="18" charset="0"/>
              </a:rPr>
              <a:t>For any signal d it will satisfy this eq. where </a:t>
            </a:r>
            <a:r>
              <a:rPr lang="en-US" baseline="0" dirty="0" err="1">
                <a:latin typeface="Times New Roman" panose="02020603050405020304" pitchFamily="18" charset="0"/>
                <a:cs typeface="Times New Roman" panose="02020603050405020304" pitchFamily="18" charset="0"/>
              </a:rPr>
              <a:t>Bd</a:t>
            </a:r>
            <a:r>
              <a:rPr lang="en-US" baseline="0" dirty="0">
                <a:latin typeface="Times New Roman" panose="02020603050405020304" pitchFamily="18" charset="0"/>
                <a:cs typeface="Times New Roman" panose="02020603050405020304" pitchFamily="18" charset="0"/>
              </a:rPr>
              <a:t> is numerator of </a:t>
            </a:r>
            <a:r>
              <a:rPr lang="en-US" baseline="0" dirty="0" err="1">
                <a:latin typeface="Times New Roman" panose="02020603050405020304" pitchFamily="18" charset="0"/>
                <a:cs typeface="Times New Roman" panose="02020603050405020304" pitchFamily="18" charset="0"/>
              </a:rPr>
              <a:t>atransofrm</a:t>
            </a:r>
            <a:r>
              <a:rPr lang="en-US" baseline="0" dirty="0">
                <a:latin typeface="Times New Roman" panose="02020603050405020304" pitchFamily="18" charset="0"/>
                <a:cs typeface="Times New Roman" panose="02020603050405020304" pitchFamily="18" charset="0"/>
              </a:rPr>
              <a:t> of d. Ad is the </a:t>
            </a:r>
            <a:r>
              <a:rPr lang="en-US" baseline="0" dirty="0" err="1">
                <a:latin typeface="Times New Roman" panose="02020603050405020304" pitchFamily="18" charset="0"/>
                <a:cs typeface="Times New Roman" panose="02020603050405020304" pitchFamily="18" charset="0"/>
              </a:rPr>
              <a:t>corsponding</a:t>
            </a:r>
            <a:r>
              <a:rPr lang="en-US" baseline="0" dirty="0">
                <a:latin typeface="Times New Roman" panose="02020603050405020304" pitchFamily="18" charset="0"/>
                <a:cs typeface="Times New Roman" panose="02020603050405020304" pitchFamily="18" charset="0"/>
              </a:rPr>
              <a:t> den.</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11</a:t>
            </a:fld>
            <a:endParaRPr lang="en-US" altLang="zh-CN"/>
          </a:p>
        </p:txBody>
      </p:sp>
    </p:spTree>
    <p:extLst>
      <p:ext uri="{BB962C8B-B14F-4D97-AF65-F5344CB8AC3E}">
        <p14:creationId xmlns:p14="http://schemas.microsoft.com/office/powerpoint/2010/main" val="16731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in this </a:t>
            </a:r>
            <a:r>
              <a:rPr lang="en-US" dirty="0" err="1"/>
              <a:t>reseach</a:t>
            </a:r>
            <a:r>
              <a:rPr lang="en-US" dirty="0"/>
              <a:t>,  dot </a:t>
            </a:r>
          </a:p>
          <a:p>
            <a:r>
              <a:rPr lang="en-US" dirty="0"/>
              <a:t>Take z transform of step. And from</a:t>
            </a:r>
            <a:r>
              <a:rPr lang="en-US" baseline="0" dirty="0"/>
              <a:t> the loop shaping of </a:t>
            </a:r>
            <a:r>
              <a:rPr lang="en-US" baseline="0" dirty="0" err="1"/>
              <a:t>previuos</a:t>
            </a:r>
            <a:r>
              <a:rPr lang="en-US" baseline="0" dirty="0"/>
              <a:t> control </a:t>
            </a:r>
            <a:r>
              <a:rPr lang="en-US" baseline="0" dirty="0" err="1"/>
              <a:t>sheckem</a:t>
            </a:r>
            <a:r>
              <a:rPr lang="en-US" baseline="0" dirty="0"/>
              <a:t>,</a:t>
            </a:r>
            <a:endParaRPr lang="en-US" dirty="0"/>
          </a:p>
          <a:p>
            <a:r>
              <a:rPr lang="en-US" baseline="0" dirty="0"/>
              <a:t>So under the step disturbance, we can  derive the expression of d</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12</a:t>
            </a:fld>
            <a:endParaRPr lang="en-US" altLang="zh-CN"/>
          </a:p>
        </p:txBody>
      </p:sp>
    </p:spTree>
    <p:extLst>
      <p:ext uri="{BB962C8B-B14F-4D97-AF65-F5344CB8AC3E}">
        <p14:creationId xmlns:p14="http://schemas.microsoft.com/office/powerpoint/2010/main" val="243391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 filter K is added to ensure</a:t>
            </a:r>
            <a:r>
              <a:rPr lang="en-US" baseline="0" dirty="0"/>
              <a:t> the causality of Q</a:t>
            </a:r>
          </a:p>
          <a:p>
            <a:r>
              <a:rPr lang="en-US" baseline="0" dirty="0"/>
              <a:t>We also introduce an extra item in the denominator, where the  design of </a:t>
            </a:r>
            <a:r>
              <a:rPr lang="en-US" baseline="0" dirty="0" err="1"/>
              <a:t>belta</a:t>
            </a:r>
            <a:r>
              <a:rPr lang="en-US" baseline="0" dirty="0"/>
              <a:t> is used to tune the local loop shaping. based on the damped pole –zero pair </a:t>
            </a:r>
            <a:r>
              <a:rPr lang="en-US" baseline="0" dirty="0" err="1"/>
              <a:t>pinciple</a:t>
            </a:r>
            <a:r>
              <a:rPr lang="en-US" baseline="0" dirty="0"/>
              <a:t>.</a:t>
            </a:r>
          </a:p>
          <a:p>
            <a:r>
              <a:rPr lang="en-US" baseline="0" dirty="0"/>
              <a:t>The effect of the choice of </a:t>
            </a:r>
            <a:r>
              <a:rPr lang="en-US" baseline="0" dirty="0" err="1"/>
              <a:t>belta</a:t>
            </a:r>
            <a:r>
              <a:rPr lang="en-US" baseline="0" dirty="0"/>
              <a:t> will be explained in details later.</a:t>
            </a:r>
          </a:p>
          <a:p>
            <a:endParaRPr lang="en-US" baseline="0" dirty="0"/>
          </a:p>
          <a:p>
            <a:r>
              <a:rPr lang="en-US" baseline="0" dirty="0"/>
              <a:t>When there is no </a:t>
            </a:r>
            <a:r>
              <a:rPr lang="en-US" baseline="0" dirty="0" err="1"/>
              <a:t>belta</a:t>
            </a:r>
            <a:r>
              <a:rPr lang="en-US" baseline="0" dirty="0"/>
              <a:t>, the shape of Q is certain ,we can not tune it. </a:t>
            </a:r>
            <a:r>
              <a:rPr lang="en-US" baseline="0" dirty="0" err="1"/>
              <a:t>Belta</a:t>
            </a:r>
            <a:r>
              <a:rPr lang="en-US" baseline="0" dirty="0"/>
              <a:t> can change the shape of Q, then we can tune it. Look at the figure.</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13</a:t>
            </a:fld>
            <a:endParaRPr lang="en-US" altLang="zh-CN"/>
          </a:p>
        </p:txBody>
      </p:sp>
    </p:spTree>
    <p:extLst>
      <p:ext uri="{BB962C8B-B14F-4D97-AF65-F5344CB8AC3E}">
        <p14:creationId xmlns:p14="http://schemas.microsoft.com/office/powerpoint/2010/main" val="322169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itchFamily="18" charset="0"/>
                <a:cs typeface="Times New Roman" pitchFamily="18" charset="0"/>
              </a:rPr>
              <a:t>Previously we mentioned  that the new controller is an augmented controller, will it still be stable and have perfect tracking of the reference signal?</a:t>
            </a:r>
          </a:p>
          <a:p>
            <a:pPr algn="just"/>
            <a:endParaRPr lang="en-US" baseline="0" dirty="0">
              <a:latin typeface="Times New Roman" pitchFamily="18" charset="0"/>
              <a:cs typeface="Times New Roman" pitchFamily="18" charset="0"/>
            </a:endParaRPr>
          </a:p>
          <a:p>
            <a:pPr algn="just"/>
            <a:r>
              <a:rPr lang="en-US" baseline="0" dirty="0">
                <a:latin typeface="Times New Roman" pitchFamily="18" charset="0"/>
                <a:cs typeface="Times New Roman" pitchFamily="18" charset="0"/>
              </a:rPr>
              <a:t>This figure is an equivalent structure of the original controller.</a:t>
            </a:r>
          </a:p>
          <a:p>
            <a:pPr algn="just"/>
            <a:endParaRPr lang="en-US" baseline="0" dirty="0">
              <a:latin typeface="Times New Roman" pitchFamily="18" charset="0"/>
              <a:cs typeface="Times New Roman" pitchFamily="18" charset="0"/>
            </a:endParaRPr>
          </a:p>
          <a:p>
            <a:pPr algn="just"/>
            <a:r>
              <a:rPr lang="en-US" baseline="0" dirty="0">
                <a:latin typeface="Times New Roman" pitchFamily="18" charset="0"/>
                <a:cs typeface="Times New Roman" pitchFamily="18" charset="0"/>
              </a:rPr>
              <a:t>The uncertainty can be bounded as </a:t>
            </a:r>
          </a:p>
          <a:p>
            <a:pPr algn="just"/>
            <a:r>
              <a:rPr lang="en-US" baseline="0" dirty="0">
                <a:latin typeface="Times New Roman" pitchFamily="18" charset="0"/>
                <a:cs typeface="Times New Roman" pitchFamily="18" charset="0"/>
              </a:rPr>
              <a:t>Based on the robust control theory, we can derive the condition for stability </a:t>
            </a:r>
            <a:r>
              <a:rPr lang="en-US" baseline="0" dirty="0" err="1">
                <a:latin typeface="Times New Roman" pitchFamily="18" charset="0"/>
                <a:cs typeface="Times New Roman" pitchFamily="18" charset="0"/>
              </a:rPr>
              <a:t>roubustness</a:t>
            </a:r>
            <a:endParaRPr lang="en-US" baseline="0" dirty="0">
              <a:latin typeface="Times New Roman" pitchFamily="18" charset="0"/>
              <a:cs typeface="Times New Roman" pitchFamily="18" charset="0"/>
            </a:endParaRPr>
          </a:p>
          <a:p>
            <a:pPr algn="just"/>
            <a:r>
              <a:rPr lang="en-US" baseline="0" dirty="0">
                <a:latin typeface="Times New Roman" pitchFamily="18" charset="0"/>
                <a:cs typeface="Times New Roman" pitchFamily="18" charset="0"/>
              </a:rPr>
              <a:t>This criteria can guide us designing the Q filter</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14</a:t>
            </a:fld>
            <a:endParaRPr lang="en-US" altLang="zh-CN"/>
          </a:p>
        </p:txBody>
      </p:sp>
    </p:spTree>
    <p:extLst>
      <p:ext uri="{BB962C8B-B14F-4D97-AF65-F5344CB8AC3E}">
        <p14:creationId xmlns:p14="http://schemas.microsoft.com/office/powerpoint/2010/main" val="1842576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Next we will present the</a:t>
            </a:r>
            <a:r>
              <a:rPr lang="en-US" baseline="0" dirty="0">
                <a:latin typeface="Times New Roman" panose="02020603050405020304" pitchFamily="18" charset="0"/>
                <a:cs typeface="Times New Roman" panose="02020603050405020304" pitchFamily="18" charset="0"/>
              </a:rPr>
              <a:t> case study results</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15</a:t>
            </a:fld>
            <a:endParaRPr lang="en-US" altLang="zh-CN"/>
          </a:p>
        </p:txBody>
      </p:sp>
    </p:spTree>
    <p:extLst>
      <p:ext uri="{BB962C8B-B14F-4D97-AF65-F5344CB8AC3E}">
        <p14:creationId xmlns:p14="http://schemas.microsoft.com/office/powerpoint/2010/main" val="739107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preliminary result</a:t>
            </a:r>
            <a:r>
              <a:rPr lang="en-US" baseline="0" dirty="0"/>
              <a:t> of the DOB controller, we first apply the controller into the 5-</a:t>
            </a:r>
            <a:r>
              <a:rPr lang="en-US" baseline="0" dirty="0" err="1"/>
              <a:t>DOF</a:t>
            </a:r>
            <a:r>
              <a:rPr lang="en-US" baseline="0" dirty="0"/>
              <a:t> linearized model</a:t>
            </a:r>
          </a:p>
          <a:p>
            <a:r>
              <a:rPr lang="en-US" baseline="0" dirty="0"/>
              <a:t>These are the </a:t>
            </a:r>
          </a:p>
          <a:p>
            <a:r>
              <a:rPr lang="en-US" baseline="0" dirty="0"/>
              <a:t>The result seems to be  promising, so how is it with the nonlinear plant</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16</a:t>
            </a:fld>
            <a:endParaRPr lang="en-US" altLang="zh-CN"/>
          </a:p>
        </p:txBody>
      </p:sp>
    </p:spTree>
    <p:extLst>
      <p:ext uri="{BB962C8B-B14F-4D97-AF65-F5344CB8AC3E}">
        <p14:creationId xmlns:p14="http://schemas.microsoft.com/office/powerpoint/2010/main" val="906774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itchFamily="18" charset="0"/>
                <a:cs typeface="Times New Roman" pitchFamily="18" charset="0"/>
              </a:rPr>
              <a:t>The</a:t>
            </a:r>
            <a:r>
              <a:rPr lang="en-US" baseline="0" dirty="0">
                <a:latin typeface="Times New Roman" pitchFamily="18" charset="0"/>
                <a:cs typeface="Times New Roman" pitchFamily="18" charset="0"/>
              </a:rPr>
              <a:t> wind speed on each segment of blade is going to change with time.</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17</a:t>
            </a:fld>
            <a:endParaRPr lang="en-US" altLang="zh-CN"/>
          </a:p>
        </p:txBody>
      </p:sp>
    </p:spTree>
    <p:extLst>
      <p:ext uri="{BB962C8B-B14F-4D97-AF65-F5344CB8AC3E}">
        <p14:creationId xmlns:p14="http://schemas.microsoft.com/office/powerpoint/2010/main" val="1842576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18</a:t>
            </a:fld>
            <a:endParaRPr lang="en-US" altLang="zh-CN"/>
          </a:p>
        </p:txBody>
      </p:sp>
    </p:spTree>
    <p:extLst>
      <p:ext uri="{BB962C8B-B14F-4D97-AF65-F5344CB8AC3E}">
        <p14:creationId xmlns:p14="http://schemas.microsoft.com/office/powerpoint/2010/main" val="3861434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we will talk about how</a:t>
            </a:r>
            <a:r>
              <a:rPr lang="en-US" altLang="zh-CN" baseline="0" dirty="0"/>
              <a:t> to make a trade off in selection of Q filter. Specifically it is the trade-off between ……</a:t>
            </a:r>
          </a:p>
          <a:p>
            <a:r>
              <a:rPr lang="en-US" baseline="0" dirty="0"/>
              <a:t>In practice, when DOB controller is applied to nonlinear controller, the disturbance amplification at high </a:t>
            </a:r>
            <a:r>
              <a:rPr lang="en-US" baseline="0" dirty="0" err="1"/>
              <a:t>freuqencies</a:t>
            </a:r>
            <a:r>
              <a:rPr lang="en-US" baseline="0" dirty="0"/>
              <a:t> will lead to the insatiability of …..</a:t>
            </a:r>
          </a:p>
          <a:p>
            <a:r>
              <a:rPr lang="en-US" baseline="0" dirty="0"/>
              <a:t>Actually the value of </a:t>
            </a:r>
            <a:r>
              <a:rPr lang="en-US" baseline="0" dirty="0" err="1"/>
              <a:t>belta</a:t>
            </a:r>
            <a:r>
              <a:rPr lang="en-US" baseline="0" dirty="0"/>
              <a:t> is related to sensitivity function. This equation in the red box is an indicator of sensitivity function. We check the </a:t>
            </a:r>
            <a:r>
              <a:rPr lang="en-US" baseline="0" dirty="0" err="1"/>
              <a:t>fre</a:t>
            </a:r>
            <a:r>
              <a:rPr lang="en-US" baseline="0" dirty="0"/>
              <a:t> response of it under </a:t>
            </a:r>
            <a:r>
              <a:rPr lang="en-US" baseline="0" dirty="0" err="1"/>
              <a:t>differernt</a:t>
            </a:r>
            <a:r>
              <a:rPr lang="en-US" baseline="0" dirty="0"/>
              <a:t> </a:t>
            </a:r>
            <a:r>
              <a:rPr lang="en-US" baseline="0" dirty="0" err="1"/>
              <a:t>belta</a:t>
            </a:r>
            <a:r>
              <a:rPr lang="en-US" baseline="0" dirty="0"/>
              <a:t>.</a:t>
            </a:r>
          </a:p>
          <a:p>
            <a:r>
              <a:rPr lang="en-US" baseline="0" dirty="0"/>
              <a:t>From the figure we can see the </a:t>
            </a:r>
            <a:r>
              <a:rPr lang="en-US" baseline="0" dirty="0" err="1"/>
              <a:t>samller</a:t>
            </a:r>
            <a:r>
              <a:rPr lang="en-US" baseline="0" dirty="0"/>
              <a:t> </a:t>
            </a:r>
            <a:r>
              <a:rPr lang="en-US" baseline="0" dirty="0" err="1"/>
              <a:t>belta</a:t>
            </a:r>
            <a:r>
              <a:rPr lang="en-US" baseline="0" dirty="0"/>
              <a:t> will lead to wider disturbance rejection region, but at the same time the larger disturbance amplification. Which will influence the stability of system.</a:t>
            </a:r>
          </a:p>
          <a:p>
            <a:endParaRPr lang="en-US" baseline="0" dirty="0"/>
          </a:p>
          <a:p>
            <a:r>
              <a:rPr lang="en-US" baseline="0" dirty="0"/>
              <a:t>Finally we choose </a:t>
            </a:r>
            <a:r>
              <a:rPr lang="en-US" baseline="0" dirty="0" err="1"/>
              <a:t>belta</a:t>
            </a:r>
            <a:r>
              <a:rPr lang="en-US" baseline="0" dirty="0"/>
              <a:t> =.997.</a:t>
            </a:r>
          </a:p>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19</a:t>
            </a:fld>
            <a:endParaRPr lang="en-US" altLang="zh-CN"/>
          </a:p>
        </p:txBody>
      </p:sp>
    </p:spTree>
    <p:extLst>
      <p:ext uri="{BB962C8B-B14F-4D97-AF65-F5344CB8AC3E}">
        <p14:creationId xmlns:p14="http://schemas.microsoft.com/office/powerpoint/2010/main" val="385110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This is an</a:t>
            </a:r>
            <a:r>
              <a:rPr lang="en-US" baseline="0" dirty="0">
                <a:latin typeface="Times New Roman" panose="02020603050405020304" pitchFamily="18" charset="0"/>
                <a:cs typeface="Times New Roman" panose="02020603050405020304" pitchFamily="18" charset="0"/>
              </a:rPr>
              <a:t> outline of my presentation,   first, background</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a:t>
            </a:fld>
            <a:endParaRPr lang="en-US" altLang="zh-CN"/>
          </a:p>
        </p:txBody>
      </p:sp>
    </p:spTree>
    <p:extLst>
      <p:ext uri="{BB962C8B-B14F-4D97-AF65-F5344CB8AC3E}">
        <p14:creationId xmlns:p14="http://schemas.microsoft.com/office/powerpoint/2010/main" val="270195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This slide shows the results based on the selected Q filter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first figure is wind speed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t>The second figure is the …response under 18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We can see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To test robustness of the DOB controller, we applied it to wide wind speed region from 14 to 22.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We can find there is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baseline="0" dirty="0"/>
              <a:t>So what more we can do?</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20</a:t>
            </a:fld>
            <a:endParaRPr lang="en-US" altLang="zh-CN"/>
          </a:p>
        </p:txBody>
      </p:sp>
    </p:spTree>
    <p:extLst>
      <p:ext uri="{BB962C8B-B14F-4D97-AF65-F5344CB8AC3E}">
        <p14:creationId xmlns:p14="http://schemas.microsoft.com/office/powerpoint/2010/main" val="2808929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introduce how to improve the tracking </a:t>
            </a:r>
            <a:r>
              <a:rPr lang="en-US" dirty="0" err="1"/>
              <a:t>perfromance</a:t>
            </a:r>
            <a:r>
              <a:rPr lang="en-US" dirty="0"/>
              <a:t>. We propose</a:t>
            </a:r>
            <a:r>
              <a:rPr lang="en-US" baseline="0" dirty="0"/>
              <a:t> to use an add-on </a:t>
            </a:r>
            <a:r>
              <a:rPr lang="en-US" baseline="0" dirty="0" err="1"/>
              <a:t>compes</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21</a:t>
            </a:fld>
            <a:endParaRPr lang="en-US" altLang="zh-CN"/>
          </a:p>
        </p:txBody>
      </p:sp>
    </p:spTree>
    <p:extLst>
      <p:ext uri="{BB962C8B-B14F-4D97-AF65-F5344CB8AC3E}">
        <p14:creationId xmlns:p14="http://schemas.microsoft.com/office/powerpoint/2010/main" val="1500954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obtain</a:t>
            </a:r>
            <a:r>
              <a:rPr lang="en-US" baseline="0" dirty="0"/>
              <a:t> an obvious decrease</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23</a:t>
            </a:fld>
            <a:endParaRPr lang="en-US" altLang="zh-CN"/>
          </a:p>
        </p:txBody>
      </p:sp>
    </p:spTree>
    <p:extLst>
      <p:ext uri="{BB962C8B-B14F-4D97-AF65-F5344CB8AC3E}">
        <p14:creationId xmlns:p14="http://schemas.microsoft.com/office/powerpoint/2010/main" val="813709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itchFamily="18" charset="0"/>
                <a:cs typeface="Times New Roman" pitchFamily="18" charset="0"/>
              </a:rPr>
              <a:t>simulation software</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24</a:t>
            </a:fld>
            <a:endParaRPr lang="en-US" altLang="zh-CN"/>
          </a:p>
        </p:txBody>
      </p:sp>
    </p:spTree>
    <p:extLst>
      <p:ext uri="{BB962C8B-B14F-4D97-AF65-F5344CB8AC3E}">
        <p14:creationId xmlns:p14="http://schemas.microsoft.com/office/powerpoint/2010/main" val="110032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defTabSz="814682">
              <a:defRPr/>
            </a:pPr>
            <a:r>
              <a:rPr lang="en-US" altLang="zh-CN" baseline="0" dirty="0">
                <a:latin typeface="Times New Roman" pitchFamily="18" charset="0"/>
                <a:cs typeface="Times New Roman" pitchFamily="18" charset="0"/>
              </a:rPr>
              <a:t> </a:t>
            </a:r>
            <a:r>
              <a:rPr lang="en-US" altLang="zh-CN" baseline="0">
                <a:latin typeface="Times New Roman" pitchFamily="18" charset="0"/>
                <a:cs typeface="Times New Roman" pitchFamily="18" charset="0"/>
              </a:rPr>
              <a:t>Thank you</a:t>
            </a:r>
          </a:p>
          <a:p>
            <a:pPr algn="just" defTabSz="814682">
              <a:defRPr/>
            </a:pPr>
            <a:endParaRPr lang="zh-CN" alt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25</a:t>
            </a:fld>
            <a:endParaRPr lang="en-US" altLang="zh-CN"/>
          </a:p>
        </p:txBody>
      </p:sp>
    </p:spTree>
    <p:extLst>
      <p:ext uri="{BB962C8B-B14F-4D97-AF65-F5344CB8AC3E}">
        <p14:creationId xmlns:p14="http://schemas.microsoft.com/office/powerpoint/2010/main" val="204039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In most of the</a:t>
            </a:r>
            <a:r>
              <a:rPr lang="en-US" baseline="0" dirty="0">
                <a:latin typeface="Times New Roman" panose="02020603050405020304" pitchFamily="18" charset="0"/>
                <a:cs typeface="Times New Roman" panose="02020603050405020304" pitchFamily="18" charset="0"/>
              </a:rPr>
              <a:t> literature, a simple model is adopted to design control method in order to get better speed regulation.</a:t>
            </a:r>
          </a:p>
          <a:p>
            <a:pPr algn="just"/>
            <a:r>
              <a:rPr lang="en-US" sz="1200" baseline="0" dirty="0">
                <a:latin typeface="Times New Roman" panose="02020603050405020304" pitchFamily="18" charset="0"/>
                <a:cs typeface="Times New Roman" panose="02020603050405020304" pitchFamily="18" charset="0"/>
              </a:rPr>
              <a:t>The aerodynamics… is a function of power efficiency, wind speed and rotor speed, it is highly nonlinear.</a:t>
            </a:r>
          </a:p>
          <a:p>
            <a:pPr algn="just"/>
            <a:r>
              <a:rPr lang="en-US" sz="1200" baseline="0" dirty="0">
                <a:latin typeface="Times New Roman" panose="02020603050405020304" pitchFamily="18" charset="0"/>
                <a:cs typeface="Times New Roman" panose="02020603050405020304" pitchFamily="18" charset="0"/>
              </a:rPr>
              <a:t>Assume the low speed shaft is rigid, the rotor dynamics and generator dynamics can be expressed as…</a:t>
            </a:r>
          </a:p>
          <a:p>
            <a:pPr algn="just"/>
            <a:r>
              <a:rPr lang="en-US" sz="1200" baseline="0" dirty="0">
                <a:latin typeface="Times New Roman" panose="02020603050405020304" pitchFamily="18" charset="0"/>
                <a:cs typeface="Times New Roman" panose="02020603050405020304" pitchFamily="18" charset="0"/>
              </a:rPr>
              <a:t>As the low speed shaft torque and HSS torque satisfy gearbox ratio relationship, finally we could get a simple equation of motion. </a:t>
            </a:r>
          </a:p>
          <a:p>
            <a:pPr algn="just"/>
            <a:r>
              <a:rPr lang="en-US" sz="1200" baseline="0" dirty="0">
                <a:latin typeface="Times New Roman" panose="02020603050405020304" pitchFamily="18" charset="0"/>
                <a:cs typeface="Times New Roman" panose="02020603050405020304" pitchFamily="18" charset="0"/>
              </a:rPr>
              <a:t>We can control the electromagnetic torque to track the generator speed. But it is hard to use this model to adjust blade pitch angle to achieve load reduction. Because here the pitch angle is contained in the nonlinear term Cp.</a:t>
            </a:r>
          </a:p>
          <a:p>
            <a:pPr algn="just"/>
            <a:endParaRPr lang="en-US" sz="1200" baseline="0" dirty="0">
              <a:latin typeface="Times New Roman" panose="02020603050405020304" pitchFamily="18" charset="0"/>
              <a:cs typeface="Times New Roman" panose="02020603050405020304" pitchFamily="18" charset="0"/>
            </a:endParaRPr>
          </a:p>
          <a:p>
            <a:pPr algn="just"/>
            <a:endParaRPr lang="en-US" sz="1200" baseline="0" dirty="0"/>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30</a:t>
            </a:fld>
            <a:endParaRPr lang="en-US" altLang="zh-CN"/>
          </a:p>
        </p:txBody>
      </p:sp>
    </p:spTree>
    <p:extLst>
      <p:ext uri="{BB962C8B-B14F-4D97-AF65-F5344CB8AC3E}">
        <p14:creationId xmlns:p14="http://schemas.microsoft.com/office/powerpoint/2010/main" val="3864487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Region</a:t>
            </a:r>
            <a:r>
              <a:rPr lang="en-US" baseline="0" dirty="0"/>
              <a:t> 2, the control objective is to maximize the power capture.  We use torque control to achieve it. Let us look at the </a:t>
            </a:r>
            <a:r>
              <a:rPr lang="en-US" baseline="0" dirty="0" err="1"/>
              <a:t>Cp</a:t>
            </a:r>
            <a:r>
              <a:rPr lang="en-US" baseline="0" dirty="0"/>
              <a:t> surface. We can see the maximum value is in pitch angle 0 tip speed ratio 7.5.</a:t>
            </a:r>
          </a:p>
          <a:p>
            <a:r>
              <a:rPr lang="en-US" baseline="0" dirty="0"/>
              <a:t>That is make the tip speed ratio  be the optimal value, at the optimal pitch angle.</a:t>
            </a:r>
          </a:p>
          <a:p>
            <a:r>
              <a:rPr lang="en-US" baseline="0" dirty="0"/>
              <a:t>Then we should let the rotor speed track the wind speed. Here the pitch control is disabled, then we control torque to change rotor speed.</a:t>
            </a:r>
          </a:p>
          <a:p>
            <a:r>
              <a:rPr lang="en-US" baseline="0" dirty="0"/>
              <a:t> power Per second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31</a:t>
            </a:fld>
            <a:endParaRPr lang="en-US" altLang="zh-CN"/>
          </a:p>
        </p:txBody>
      </p:sp>
    </p:spTree>
    <p:extLst>
      <p:ext uri="{BB962C8B-B14F-4D97-AF65-F5344CB8AC3E}">
        <p14:creationId xmlns:p14="http://schemas.microsoft.com/office/powerpoint/2010/main" val="3528494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That is the overall</a:t>
            </a:r>
            <a:r>
              <a:rPr lang="en-US" baseline="0" dirty="0">
                <a:latin typeface="Times New Roman" panose="02020603050405020304" pitchFamily="18" charset="0"/>
                <a:cs typeface="Times New Roman" panose="02020603050405020304" pitchFamily="18" charset="0"/>
              </a:rPr>
              <a:t> torque control in 3 regions</a:t>
            </a:r>
            <a:r>
              <a:rPr lang="en-US" dirty="0">
                <a:latin typeface="Times New Roman" panose="02020603050405020304" pitchFamily="18" charset="0"/>
                <a:cs typeface="Times New Roman" panose="02020603050405020304" pitchFamily="18" charset="0"/>
              </a:rPr>
              <a:t>….. </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Actually the</a:t>
            </a:r>
            <a:r>
              <a:rPr lang="en-US" baseline="0" dirty="0">
                <a:latin typeface="Times New Roman" panose="02020603050405020304" pitchFamily="18" charset="0"/>
                <a:cs typeface="Times New Roman" panose="02020603050405020304" pitchFamily="18" charset="0"/>
              </a:rPr>
              <a:t> torque controller can be designed with adaptive control or sliding mode control to achieve better performance in the literature.</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Here for this baseline controller,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a:t>
            </a:r>
            <a:r>
              <a:rPr lang="en-US" baseline="0" dirty="0">
                <a:latin typeface="Times New Roman" panose="02020603050405020304" pitchFamily="18" charset="0"/>
                <a:cs typeface="Times New Roman" panose="02020603050405020304" pitchFamily="18" charset="0"/>
              </a:rPr>
              <a:t> Region 1, torque is 0. </a:t>
            </a:r>
          </a:p>
          <a:p>
            <a:pPr algn="just"/>
            <a:r>
              <a:rPr lang="en-US" baseline="0" dirty="0">
                <a:latin typeface="Times New Roman" panose="02020603050405020304" pitchFamily="18" charset="0"/>
                <a:cs typeface="Times New Roman" panose="02020603050405020304" pitchFamily="18" charset="0"/>
              </a:rPr>
              <a:t>In region 2 ,torque is a function of generator speed.  </a:t>
            </a:r>
            <a:r>
              <a:rPr lang="en-US" baseline="0" dirty="0">
                <a:solidFill>
                  <a:srgbClr val="FF0000"/>
                </a:solidFill>
                <a:latin typeface="Times New Roman" panose="02020603050405020304" pitchFamily="18" charset="0"/>
                <a:cs typeface="Times New Roman" panose="02020603050405020304" pitchFamily="18" charset="0"/>
              </a:rPr>
              <a:t>To maintain a constant optimal tip speed ratio</a:t>
            </a:r>
          </a:p>
          <a:p>
            <a:pPr algn="just"/>
            <a:r>
              <a:rPr lang="en-US" baseline="0" dirty="0">
                <a:latin typeface="Times New Roman" panose="02020603050405020304" pitchFamily="18" charset="0"/>
                <a:cs typeface="Times New Roman" panose="02020603050405020304" pitchFamily="18" charset="0"/>
              </a:rPr>
              <a:t>In region 2 and a half, it is a ……</a:t>
            </a:r>
          </a:p>
          <a:p>
            <a:pPr algn="just"/>
            <a:r>
              <a:rPr lang="en-US" baseline="0" dirty="0">
                <a:latin typeface="Times New Roman" panose="02020603050405020304" pitchFamily="18" charset="0"/>
                <a:cs typeface="Times New Roman" panose="02020603050405020304" pitchFamily="18" charset="0"/>
              </a:rPr>
              <a:t>In region 3 ,the torque is held at rated value</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33</a:t>
            </a:fld>
            <a:endParaRPr lang="en-US" altLang="zh-CN"/>
          </a:p>
        </p:txBody>
      </p:sp>
    </p:spTree>
    <p:extLst>
      <p:ext uri="{BB962C8B-B14F-4D97-AF65-F5344CB8AC3E}">
        <p14:creationId xmlns:p14="http://schemas.microsoft.com/office/powerpoint/2010/main" val="4164409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err="1">
                <a:latin typeface="Times New Roman" panose="02020603050405020304" pitchFamily="18" charset="0"/>
                <a:cs typeface="Times New Roman" panose="02020603050405020304" pitchFamily="18" charset="0"/>
              </a:rPr>
              <a:t>Dk</a:t>
            </a:r>
            <a:r>
              <a:rPr lang="en-US" baseline="0" dirty="0">
                <a:latin typeface="Times New Roman" panose="02020603050405020304" pitchFamily="18" charset="0"/>
                <a:cs typeface="Times New Roman" panose="02020603050405020304" pitchFamily="18" charset="0"/>
              </a:rPr>
              <a:t> is the impulse response of this transfer function</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35</a:t>
            </a:fld>
            <a:endParaRPr lang="en-US" altLang="zh-CN"/>
          </a:p>
        </p:txBody>
      </p:sp>
    </p:spTree>
    <p:extLst>
      <p:ext uri="{BB962C8B-B14F-4D97-AF65-F5344CB8AC3E}">
        <p14:creationId xmlns:p14="http://schemas.microsoft.com/office/powerpoint/2010/main" val="3572832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itchFamily="18" charset="0"/>
                <a:cs typeface="Times New Roman" pitchFamily="18" charset="0"/>
              </a:rPr>
              <a:t>Usually in the modern commercial wind turbine, </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36</a:t>
            </a:fld>
            <a:endParaRPr lang="en-US" altLang="zh-CN"/>
          </a:p>
        </p:txBody>
      </p:sp>
    </p:spTree>
    <p:extLst>
      <p:ext uri="{BB962C8B-B14F-4D97-AF65-F5344CB8AC3E}">
        <p14:creationId xmlns:p14="http://schemas.microsoft.com/office/powerpoint/2010/main" val="184257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It is well known that wind energy is the fastest ….</a:t>
            </a:r>
          </a:p>
          <a:p>
            <a:pPr algn="just"/>
            <a:r>
              <a:rPr lang="en-US" baseline="0" dirty="0">
                <a:latin typeface="Times New Roman" panose="02020603050405020304" pitchFamily="18" charset="0"/>
                <a:cs typeface="Times New Roman" panose="02020603050405020304" pitchFamily="18" charset="0"/>
              </a:rPr>
              <a:t>It is also low cost and renewable. </a:t>
            </a:r>
          </a:p>
          <a:p>
            <a:pPr algn="just"/>
            <a:r>
              <a:rPr lang="en-US" baseline="0" dirty="0">
                <a:latin typeface="Times New Roman" panose="02020603050405020304" pitchFamily="18" charset="0"/>
                <a:cs typeface="Times New Roman" panose="02020603050405020304" pitchFamily="18" charset="0"/>
              </a:rPr>
              <a:t>One important aspect of wind turbine is its control system.  Let’s take a look at the control mechanism of a typical wind turbine.    </a:t>
            </a:r>
          </a:p>
          <a:p>
            <a:pPr algn="just"/>
            <a:r>
              <a:rPr lang="en-US" baseline="0" dirty="0">
                <a:latin typeface="Times New Roman" panose="02020603050405020304" pitchFamily="18" charset="0"/>
                <a:cs typeface="Times New Roman" panose="02020603050405020304" pitchFamily="18" charset="0"/>
              </a:rPr>
              <a:t>This… this….Wind  produce aerodynamic force and moments to the blade. It will drive rotor to rotate.  the low speed shaft connects with rotor, the speed is going through the gearbox, and here is high speed shaft. The generator produces electricity.       </a:t>
            </a:r>
          </a:p>
          <a:p>
            <a:pPr algn="just"/>
            <a:r>
              <a:rPr lang="en-US" baseline="0" dirty="0">
                <a:latin typeface="Times New Roman" panose="02020603050405020304" pitchFamily="18" charset="0"/>
                <a:cs typeface="Times New Roman" panose="02020603050405020304" pitchFamily="18" charset="0"/>
              </a:rPr>
              <a:t>There are 3 separate loops here. The first one is ….</a:t>
            </a:r>
          </a:p>
          <a:p>
            <a:pPr algn="just"/>
            <a:r>
              <a:rPr lang="en-US" baseline="0" dirty="0">
                <a:latin typeface="Times New Roman" panose="02020603050405020304" pitchFamily="18" charset="0"/>
                <a:cs typeface="Times New Roman" panose="02020603050405020304" pitchFamily="18" charset="0"/>
              </a:rPr>
              <a:t>In this research I focus on … which are most commonly studied in high wind speeds</a:t>
            </a:r>
          </a:p>
          <a:p>
            <a:pPr algn="just"/>
            <a:r>
              <a:rPr lang="en-US" baseline="0" dirty="0">
                <a:latin typeface="Times New Roman" panose="02020603050405020304" pitchFamily="18" charset="0"/>
                <a:cs typeface="Times New Roman" panose="02020603050405020304" pitchFamily="18" charset="0"/>
              </a:rPr>
              <a:t>//generator change the </a:t>
            </a:r>
            <a:r>
              <a:rPr lang="en-US" baseline="0" dirty="0" err="1">
                <a:latin typeface="Times New Roman" panose="02020603050405020304" pitchFamily="18" charset="0"/>
                <a:cs typeface="Times New Roman" panose="02020603050405020304" pitchFamily="18" charset="0"/>
              </a:rPr>
              <a:t>frequncey</a:t>
            </a:r>
            <a:endParaRPr lang="en-US" baseline="0" dirty="0">
              <a:latin typeface="Times New Roman" panose="02020603050405020304" pitchFamily="18" charset="0"/>
              <a:cs typeface="Times New Roman" panose="02020603050405020304" pitchFamily="18" charset="0"/>
            </a:endParaRPr>
          </a:p>
          <a:p>
            <a:pPr algn="just"/>
            <a:endParaRPr lang="en-US" baseline="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a:t>
            </a:fld>
            <a:endParaRPr lang="en-US" altLang="zh-CN"/>
          </a:p>
        </p:txBody>
      </p:sp>
    </p:spTree>
    <p:extLst>
      <p:ext uri="{BB962C8B-B14F-4D97-AF65-F5344CB8AC3E}">
        <p14:creationId xmlns:p14="http://schemas.microsoft.com/office/powerpoint/2010/main" val="2356434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Q cut-off freq. means</a:t>
            </a:r>
            <a:r>
              <a:rPr lang="en-US" baseline="0" dirty="0"/>
              <a:t>? Reject the disturbance smaller than this?</a:t>
            </a:r>
          </a:p>
          <a:p>
            <a:r>
              <a:rPr lang="en-US" baseline="0" dirty="0"/>
              <a:t>0.9952 . Smaller  than this, it diverge</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37</a:t>
            </a:fld>
            <a:endParaRPr lang="en-US" altLang="zh-CN"/>
          </a:p>
        </p:txBody>
      </p:sp>
    </p:spTree>
    <p:extLst>
      <p:ext uri="{BB962C8B-B14F-4D97-AF65-F5344CB8AC3E}">
        <p14:creationId xmlns:p14="http://schemas.microsoft.com/office/powerpoint/2010/main" val="2678666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Pitch angle is the</a:t>
            </a:r>
            <a:r>
              <a:rPr lang="en-US" baseline="0" dirty="0"/>
              <a:t> angle between chord line and rotor plane</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38</a:t>
            </a:fld>
            <a:endParaRPr lang="en-US" altLang="zh-CN"/>
          </a:p>
        </p:txBody>
      </p:sp>
    </p:spTree>
    <p:extLst>
      <p:ext uri="{BB962C8B-B14F-4D97-AF65-F5344CB8AC3E}">
        <p14:creationId xmlns:p14="http://schemas.microsoft.com/office/powerpoint/2010/main" val="764947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Perpendicular</a:t>
            </a:r>
          </a:p>
          <a:p>
            <a:r>
              <a:rPr lang="en-US" dirty="0"/>
              <a:t>parallel</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41</a:t>
            </a:fld>
            <a:endParaRPr lang="en-US" altLang="zh-CN"/>
          </a:p>
        </p:txBody>
      </p:sp>
    </p:spTree>
    <p:extLst>
      <p:ext uri="{BB962C8B-B14F-4D97-AF65-F5344CB8AC3E}">
        <p14:creationId xmlns:p14="http://schemas.microsoft.com/office/powerpoint/2010/main" val="3951600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42</a:t>
            </a:fld>
            <a:endParaRPr lang="en-US" altLang="zh-CN"/>
          </a:p>
        </p:txBody>
      </p:sp>
    </p:spTree>
    <p:extLst>
      <p:ext uri="{BB962C8B-B14F-4D97-AF65-F5344CB8AC3E}">
        <p14:creationId xmlns:p14="http://schemas.microsoft.com/office/powerpoint/2010/main" val="167311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Stator coils</a:t>
            </a:r>
          </a:p>
          <a:p>
            <a:r>
              <a:rPr lang="en-US" dirty="0"/>
              <a:t>Rotor</a:t>
            </a:r>
            <a:r>
              <a:rPr lang="en-US" baseline="0" dirty="0"/>
              <a:t> magnet</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43</a:t>
            </a:fld>
            <a:endParaRPr lang="en-US" altLang="zh-CN"/>
          </a:p>
        </p:txBody>
      </p:sp>
    </p:spTree>
    <p:extLst>
      <p:ext uri="{BB962C8B-B14F-4D97-AF65-F5344CB8AC3E}">
        <p14:creationId xmlns:p14="http://schemas.microsoft.com/office/powerpoint/2010/main" val="423556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latin typeface="+mn-lt"/>
                <a:ea typeface="+mn-ea"/>
                <a:cs typeface="+mn-cs"/>
              </a:rPr>
              <a:t>There</a:t>
            </a:r>
            <a:r>
              <a:rPr lang="en-US" sz="1200" i="0" kern="1200" baseline="0" dirty="0">
                <a:solidFill>
                  <a:schemeClr val="tx1"/>
                </a:solidFill>
                <a:latin typeface="+mn-lt"/>
                <a:ea typeface="+mn-ea"/>
                <a:cs typeface="+mn-cs"/>
              </a:rPr>
              <a:t> </a:t>
            </a:r>
            <a:r>
              <a:rPr lang="en-US" sz="1200" i="0" kern="1200" dirty="0">
                <a:solidFill>
                  <a:schemeClr val="tx1"/>
                </a:solidFill>
                <a:latin typeface="+mn-lt"/>
                <a:ea typeface="+mn-ea"/>
                <a:cs typeface="+mn-cs"/>
              </a:rPr>
              <a:t>are some major challenges of wind turbine</a:t>
            </a:r>
          </a:p>
          <a:p>
            <a:r>
              <a:rPr lang="en-US" sz="1200" i="0" kern="1200" dirty="0">
                <a:solidFill>
                  <a:schemeClr val="tx1"/>
                </a:solidFill>
                <a:latin typeface="+mn-lt"/>
                <a:ea typeface="+mn-ea"/>
                <a:cs typeface="+mn-cs"/>
              </a:rPr>
              <a:t>One is the</a:t>
            </a:r>
            <a:r>
              <a:rPr lang="en-US" sz="1200" i="0" kern="1200" baseline="0" dirty="0">
                <a:solidFill>
                  <a:schemeClr val="tx1"/>
                </a:solidFill>
                <a:latin typeface="+mn-lt"/>
                <a:ea typeface="+mn-ea"/>
                <a:cs typeface="+mn-cs"/>
              </a:rPr>
              <a:t> </a:t>
            </a:r>
            <a:r>
              <a:rPr lang="en-US" sz="1200" i="0" kern="1200" dirty="0">
                <a:solidFill>
                  <a:schemeClr val="tx1"/>
                </a:solidFill>
                <a:latin typeface="+mn-lt"/>
                <a:ea typeface="+mn-ea"/>
                <a:cs typeface="+mn-cs"/>
              </a:rPr>
              <a:t>increasing turbine size: wind turbines have gotten progressively larger over the past 30 years.</a:t>
            </a:r>
            <a:r>
              <a:rPr lang="en-US" sz="1200" i="0" kern="1200" baseline="0" dirty="0">
                <a:solidFill>
                  <a:schemeClr val="tx1"/>
                </a:solidFill>
                <a:latin typeface="+mn-lt"/>
                <a:ea typeface="+mn-ea"/>
                <a:cs typeface="+mn-cs"/>
              </a:rPr>
              <a:t> </a:t>
            </a:r>
            <a:r>
              <a:rPr lang="en-US" sz="1200" i="0" kern="1200" dirty="0">
                <a:solidFill>
                  <a:schemeClr val="tx1"/>
                </a:solidFill>
                <a:latin typeface="+mn-lt"/>
                <a:ea typeface="+mn-ea"/>
                <a:cs typeface="+mn-cs"/>
              </a:rPr>
              <a:t>It  can increase</a:t>
            </a:r>
            <a:r>
              <a:rPr lang="en-US" sz="1200" i="0" kern="1200" baseline="0" dirty="0">
                <a:solidFill>
                  <a:schemeClr val="tx1"/>
                </a:solidFill>
                <a:latin typeface="+mn-lt"/>
                <a:ea typeface="+mn-ea"/>
                <a:cs typeface="+mn-cs"/>
              </a:rPr>
              <a:t> generation capacity and </a:t>
            </a:r>
            <a:r>
              <a:rPr lang="en-US" sz="1200" i="0" kern="1200" dirty="0">
                <a:solidFill>
                  <a:schemeClr val="tx1"/>
                </a:solidFill>
                <a:latin typeface="+mn-lt"/>
                <a:ea typeface="+mn-ea"/>
                <a:cs typeface="+mn-cs"/>
              </a:rPr>
              <a:t>drive down costs.</a:t>
            </a:r>
            <a:r>
              <a:rPr lang="en-US" sz="1200" i="0" kern="1200" baseline="0" dirty="0">
                <a:solidFill>
                  <a:schemeClr val="tx1"/>
                </a:solidFill>
                <a:latin typeface="+mn-lt"/>
                <a:ea typeface="+mn-ea"/>
                <a:cs typeface="+mn-cs"/>
              </a:rPr>
              <a:t> However, the larger size leads to more frequent maintenance.</a:t>
            </a:r>
            <a:endParaRPr lang="en-US" sz="120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The second is ……. We should design control laws </a:t>
            </a:r>
            <a:r>
              <a:rPr lang="en-US" sz="800" b="0" i="0" dirty="0">
                <a:effectLst>
                  <a:outerShdw blurRad="38100" dist="38100" dir="2700000" algn="tl">
                    <a:srgbClr val="000000">
                      <a:alpha val="43137"/>
                    </a:srgbClr>
                  </a:outerShdw>
                </a:effectLst>
              </a:rPr>
              <a:t>to increase power capture at</a:t>
            </a:r>
            <a:r>
              <a:rPr lang="en-US" sz="800" b="0" i="0" baseline="0" dirty="0">
                <a:effectLst>
                  <a:outerShdw blurRad="38100" dist="38100" dir="2700000" algn="tl">
                    <a:srgbClr val="000000">
                      <a:alpha val="43137"/>
                    </a:srgbClr>
                  </a:outerShdw>
                </a:effectLst>
              </a:rPr>
              <a:t> varying wind field.</a:t>
            </a:r>
            <a:endParaRPr lang="en-US" sz="800" b="0" i="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a:t>
            </a:fld>
            <a:endParaRPr lang="en-US" altLang="zh-CN"/>
          </a:p>
        </p:txBody>
      </p:sp>
    </p:spTree>
    <p:extLst>
      <p:ext uri="{BB962C8B-B14F-4D97-AF65-F5344CB8AC3E}">
        <p14:creationId xmlns:p14="http://schemas.microsoft.com/office/powerpoint/2010/main" val="2512783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5</a:t>
            </a:fld>
            <a:endParaRPr lang="en-US" altLang="zh-CN"/>
          </a:p>
        </p:txBody>
      </p:sp>
    </p:spTree>
    <p:extLst>
      <p:ext uri="{BB962C8B-B14F-4D97-AF65-F5344CB8AC3E}">
        <p14:creationId xmlns:p14="http://schemas.microsoft.com/office/powerpoint/2010/main" val="1172368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Wind operating conditions are traditionally divided into 3 regions</a:t>
            </a:r>
          </a:p>
          <a:p>
            <a:pPr marL="114300" lvl="2" indent="0">
              <a:buSzPct val="75000"/>
              <a:buFont typeface="Wingdings" pitchFamily="2" charset="2"/>
              <a:buNone/>
              <a:tabLst>
                <a:tab pos="0" algn="l"/>
              </a:tabLst>
            </a:pPr>
            <a:r>
              <a:rPr lang="en-US" sz="2000" dirty="0"/>
              <a:t>This figure shows the operating regions…</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In Region 1,</a:t>
            </a:r>
            <a:r>
              <a:rPr lang="en-US" sz="2000" baseline="0" dirty="0"/>
              <a:t> the wind speed is very low, turbine did not start, there is no power.  </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baseline="0" dirty="0"/>
              <a:t>In Region 2, </a:t>
            </a:r>
            <a:r>
              <a:rPr lang="en-US" sz="2000" dirty="0"/>
              <a:t>Blade pitch angle is held optimal constant.   </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In Region 3 we want</a:t>
            </a:r>
            <a:r>
              <a:rPr lang="en-US" sz="2000" baseline="0" dirty="0"/>
              <a:t>  the </a:t>
            </a:r>
            <a:r>
              <a:rPr lang="en-US" sz="2000" dirty="0"/>
              <a:t>generator power is held at a constant value.       </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Specifically, what we want to achieve is ….in region 3…. In</a:t>
            </a:r>
            <a:r>
              <a:rPr lang="en-US" sz="2000" baseline="0" dirty="0"/>
              <a:t> this research, we propose the disturbance observer based controller to achieve this goal. And compare it with the</a:t>
            </a:r>
            <a:endParaRPr lang="en-US" sz="2000" dirty="0"/>
          </a:p>
          <a:p>
            <a:endParaRPr lang="en-US" dirty="0"/>
          </a:p>
          <a:p>
            <a:r>
              <a:rPr lang="en-US" dirty="0"/>
              <a:t>DAC</a:t>
            </a:r>
            <a:r>
              <a:rPr lang="en-US" baseline="0" dirty="0"/>
              <a:t> cancel out the </a:t>
            </a:r>
            <a:r>
              <a:rPr lang="en-US" baseline="0" dirty="0" err="1"/>
              <a:t>disturabnce</a:t>
            </a:r>
            <a:r>
              <a:rPr lang="en-US" baseline="0" dirty="0"/>
              <a:t> by eliminating the </a:t>
            </a:r>
            <a:r>
              <a:rPr lang="en-US" baseline="0" dirty="0" err="1"/>
              <a:t>coeffciate</a:t>
            </a:r>
            <a:r>
              <a:rPr lang="en-US" baseline="0" dirty="0"/>
              <a:t> of disturbance state</a:t>
            </a:r>
          </a:p>
          <a:p>
            <a:r>
              <a:rPr lang="en-US" baseline="0" dirty="0" err="1"/>
              <a:t>Feedfprward</a:t>
            </a:r>
            <a:r>
              <a:rPr lang="en-US" baseline="0" dirty="0"/>
              <a:t> control employs a wind speed sensor , LIDAR to </a:t>
            </a:r>
            <a:r>
              <a:rPr lang="en-US" baseline="0" dirty="0" err="1"/>
              <a:t>neasure</a:t>
            </a:r>
            <a:r>
              <a:rPr lang="en-US" baseline="0" dirty="0"/>
              <a:t> wind speed can cancel out it in </a:t>
            </a:r>
            <a:r>
              <a:rPr lang="en-US" baseline="0" dirty="0" err="1"/>
              <a:t>feedfowrad</a:t>
            </a:r>
            <a:r>
              <a:rPr lang="en-US" baseline="0" dirty="0"/>
              <a:t> loop.</a:t>
            </a:r>
          </a:p>
          <a:p>
            <a:r>
              <a:rPr lang="en-US" baseline="0" dirty="0"/>
              <a:t>Ada.. Can force the nominal output to track the ref. output without knowing the accurate model</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6</a:t>
            </a:fld>
            <a:endParaRPr lang="en-US" altLang="zh-CN"/>
          </a:p>
        </p:txBody>
      </p:sp>
    </p:spTree>
    <p:extLst>
      <p:ext uri="{BB962C8B-B14F-4D97-AF65-F5344CB8AC3E}">
        <p14:creationId xmlns:p14="http://schemas.microsoft.com/office/powerpoint/2010/main" val="3928051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7</a:t>
            </a:fld>
            <a:endParaRPr lang="en-US" altLang="zh-CN"/>
          </a:p>
        </p:txBody>
      </p:sp>
    </p:spTree>
    <p:extLst>
      <p:ext uri="{BB962C8B-B14F-4D97-AF65-F5344CB8AC3E}">
        <p14:creationId xmlns:p14="http://schemas.microsoft.com/office/powerpoint/2010/main" val="117236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In order to get a proper model to design the controller,</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we use the </a:t>
            </a:r>
            <a:r>
              <a:rPr lang="en-US" baseline="0" dirty="0" err="1">
                <a:latin typeface="Times New Roman" panose="02020603050405020304" pitchFamily="18" charset="0"/>
                <a:cs typeface="Times New Roman" panose="02020603050405020304" pitchFamily="18" charset="0"/>
              </a:rPr>
              <a:t>AeroDyn</a:t>
            </a:r>
            <a:r>
              <a:rPr lang="en-US" baseline="0" dirty="0">
                <a:latin typeface="Times New Roman" panose="02020603050405020304" pitchFamily="18" charset="0"/>
                <a:cs typeface="Times New Roman" panose="02020603050405020304" pitchFamily="18" charset="0"/>
              </a:rPr>
              <a:t> code to….</a:t>
            </a:r>
            <a:r>
              <a:rPr lang="en-US" sz="1200" dirty="0"/>
              <a:t>. The</a:t>
            </a:r>
            <a:r>
              <a:rPr lang="en-US" sz="1200" baseline="0" dirty="0"/>
              <a:t> input  are wind file, turbine geometry, airfoil files and so on.</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The output is force ……</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The nonlinear …..is in this from. q .. F..  U.. </a:t>
            </a:r>
            <a:r>
              <a:rPr lang="en-US" sz="1200" baseline="0" dirty="0" err="1"/>
              <a:t>Ud</a:t>
            </a:r>
            <a:r>
              <a:rPr lang="en-US" sz="1200" baseline="0" dirty="0"/>
              <a:t>.. </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M is mass matrix, it is related to q, u, t that is because of different coordinates we use. </a:t>
            </a:r>
          </a:p>
          <a:p>
            <a:pPr marL="0" marR="0" indent="0" algn="just"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//which is independent, wind speed, pitch angle</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which is not: rotor speed</a:t>
            </a: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8</a:t>
            </a:fld>
            <a:endParaRPr lang="en-US" altLang="zh-CN"/>
          </a:p>
        </p:txBody>
      </p:sp>
    </p:spTree>
    <p:extLst>
      <p:ext uri="{BB962C8B-B14F-4D97-AF65-F5344CB8AC3E}">
        <p14:creationId xmlns:p14="http://schemas.microsoft.com/office/powerpoint/2010/main" val="223696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Then we can link it to FAST code to  do linearization</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FAST </a:t>
            </a:r>
            <a:r>
              <a:rPr lang="en-US" sz="1200" dirty="0"/>
              <a:t>numerically …and substituting</a:t>
            </a:r>
            <a:r>
              <a:rPr lang="en-US" sz="1200" baseline="0" dirty="0"/>
              <a:t> it to the previous nonlinear equation of motion</a:t>
            </a:r>
          </a:p>
          <a:p>
            <a:r>
              <a:rPr lang="en-US" baseline="0" dirty="0"/>
              <a:t>after Taylor series expansion. </a:t>
            </a:r>
            <a:r>
              <a:rPr lang="en-US" dirty="0"/>
              <a:t>We could</a:t>
            </a:r>
            <a:r>
              <a:rPr lang="en-US" baseline="0" dirty="0"/>
              <a:t> get the standard linearized form</a:t>
            </a:r>
            <a:endParaRPr lang="en-US" dirty="0"/>
          </a:p>
          <a:p>
            <a:r>
              <a:rPr lang="en-US" dirty="0"/>
              <a:t>And this</a:t>
            </a:r>
            <a:r>
              <a:rPr lang="en-US" baseline="0" dirty="0"/>
              <a:t> is </a:t>
            </a:r>
            <a:r>
              <a:rPr lang="en-US" dirty="0"/>
              <a:t>the stat</a:t>
            </a:r>
            <a:r>
              <a:rPr lang="en-US" baseline="0" dirty="0"/>
              <a:t>e space form, delta </a:t>
            </a:r>
            <a:r>
              <a:rPr lang="en-US" baseline="0" dirty="0" err="1"/>
              <a:t>ud</a:t>
            </a:r>
            <a:r>
              <a:rPr lang="en-US" baseline="0" dirty="0"/>
              <a:t> is disturbance from the wind speed at operating point</a:t>
            </a:r>
          </a:p>
          <a:p>
            <a:r>
              <a:rPr lang="en-US" baseline="0" dirty="0"/>
              <a:t>So we have got the linearized model</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err="1"/>
              <a:t>DspCis</a:t>
            </a:r>
            <a:r>
              <a:rPr lang="en-US" dirty="0"/>
              <a:t> the displacement output matrix </a:t>
            </a:r>
            <a:r>
              <a:rPr lang="en-US" dirty="0" err="1"/>
              <a:t>VelCis</a:t>
            </a:r>
            <a:r>
              <a:rPr lang="en-US" dirty="0"/>
              <a:t> the velocity output matrix)</a:t>
            </a:r>
          </a:p>
          <a:p>
            <a:endParaRPr lang="en-US" baseline="0" dirty="0"/>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9</a:t>
            </a:fld>
            <a:endParaRPr lang="en-US" altLang="zh-CN"/>
          </a:p>
        </p:txBody>
      </p:sp>
    </p:spTree>
    <p:extLst>
      <p:ext uri="{BB962C8B-B14F-4D97-AF65-F5344CB8AC3E}">
        <p14:creationId xmlns:p14="http://schemas.microsoft.com/office/powerpoint/2010/main" val="183872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8012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3808932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401471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27746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4"/>
          <p:cNvSpPr txBox="1">
            <a:spLocks noChangeArrowheads="1"/>
          </p:cNvSpPr>
          <p:nvPr userDrawn="1"/>
        </p:nvSpPr>
        <p:spPr bwMode="auto">
          <a:xfrm>
            <a:off x="5067300" y="6614344"/>
            <a:ext cx="3898900"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000" b="1" dirty="0">
                <a:solidFill>
                  <a:schemeClr val="bg1"/>
                </a:solidFill>
                <a:latin typeface="Georgia" pitchFamily="18" charset="0"/>
              </a:rPr>
              <a:t>Structure and System Dynamic Research Laboratory</a:t>
            </a:r>
          </a:p>
        </p:txBody>
      </p:sp>
      <p:sp>
        <p:nvSpPr>
          <p:cNvPr id="5" name="Slide Number Placeholder 4"/>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68778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72776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534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526536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93581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5067300" y="6614344"/>
            <a:ext cx="3898900"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000" b="1" dirty="0">
                <a:solidFill>
                  <a:schemeClr val="bg1"/>
                </a:solidFill>
                <a:latin typeface="Georgia" pitchFamily="18" charset="0"/>
              </a:rPr>
              <a:t>Structure and System Dynamic Research Laboratory</a:t>
            </a:r>
          </a:p>
        </p:txBody>
      </p:sp>
      <p:sp>
        <p:nvSpPr>
          <p:cNvPr id="3" name="Slide Number Placeholder 2"/>
          <p:cNvSpPr>
            <a:spLocks noGrp="1"/>
          </p:cNvSpPr>
          <p:nvPr>
            <p:ph type="sldNum" sz="quarter" idx="4"/>
          </p:nvPr>
        </p:nvSpPr>
        <p:spPr>
          <a:xfrm>
            <a:off x="7007225" y="6329219"/>
            <a:ext cx="2133600" cy="365125"/>
          </a:xfrm>
          <a:prstGeom prst="rect">
            <a:avLst/>
          </a:prstGeom>
        </p:spPr>
        <p:txBody>
          <a:bodyPr vert="horz" lIns="91440" tIns="45720" rIns="91440" bIns="45720" rtlCol="0" anchor="ctr"/>
          <a:lstStyle>
            <a:lvl1pPr algn="r">
              <a:defRPr sz="1200">
                <a:solidFill>
                  <a:schemeClr val="tx1"/>
                </a:solidFill>
              </a:defRPr>
            </a:lvl1pPr>
          </a:lstStyle>
          <a:p>
            <a:fld id="{4A466926-17EF-4CAC-B717-1CD0EBB5093C}" type="slidenum">
              <a:rPr lang="en-US" smtClean="0"/>
              <a:pPr/>
              <a:t>‹#›</a:t>
            </a:fld>
            <a:endParaRPr lang="en-US" dirty="0"/>
          </a:p>
        </p:txBody>
      </p:sp>
    </p:spTree>
    <p:extLst>
      <p:ext uri="{BB962C8B-B14F-4D97-AF65-F5344CB8AC3E}">
        <p14:creationId xmlns:p14="http://schemas.microsoft.com/office/powerpoint/2010/main" val="190398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53770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82718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285" name="Picture 21" descr="uconn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8600" y="254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8"/>
          <p:cNvSpPr>
            <a:spLocks noChangeArrowheads="1"/>
          </p:cNvSpPr>
          <p:nvPr/>
        </p:nvSpPr>
        <p:spPr bwMode="auto">
          <a:xfrm>
            <a:off x="0" y="6600825"/>
            <a:ext cx="9140825" cy="257175"/>
          </a:xfrm>
          <a:prstGeom prst="rect">
            <a:avLst/>
          </a:prstGeom>
          <a:solidFill>
            <a:srgbClr val="171F35"/>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marL="342900" indent="-342900" algn="just">
              <a:defRPr/>
            </a:pPr>
            <a:endParaRPr lang="en-US" altLang="zh-CN" sz="1200" b="1">
              <a:solidFill>
                <a:schemeClr val="bg1"/>
              </a:solidFill>
              <a:latin typeface="Helvetica" pitchFamily="34" charset="0"/>
            </a:endParaRPr>
          </a:p>
        </p:txBody>
      </p:sp>
      <p:grpSp>
        <p:nvGrpSpPr>
          <p:cNvPr id="11287" name="Group 23"/>
          <p:cNvGrpSpPr>
            <a:grpSpLocks/>
          </p:cNvGrpSpPr>
          <p:nvPr/>
        </p:nvGrpSpPr>
        <p:grpSpPr bwMode="auto">
          <a:xfrm>
            <a:off x="1270000" y="787400"/>
            <a:ext cx="7588250" cy="76200"/>
            <a:chOff x="864" y="624"/>
            <a:chExt cx="4780" cy="48"/>
          </a:xfrm>
        </p:grpSpPr>
        <p:sp>
          <p:nvSpPr>
            <p:cNvPr id="2" name="Rectangle 8"/>
            <p:cNvSpPr>
              <a:spLocks noChangeArrowheads="1"/>
            </p:cNvSpPr>
            <p:nvPr userDrawn="1"/>
          </p:nvSpPr>
          <p:spPr bwMode="auto">
            <a:xfrm flipV="1">
              <a:off x="864" y="624"/>
              <a:ext cx="4751" cy="48"/>
            </a:xfrm>
            <a:prstGeom prst="rect">
              <a:avLst/>
            </a:prstGeom>
            <a:gradFill rotWithShape="1">
              <a:gsLst>
                <a:gs pos="0">
                  <a:srgbClr val="243155"/>
                </a:gs>
                <a:gs pos="100000">
                  <a:srgbClr val="333399"/>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rot="10800000" lIns="0" tIns="0" rIns="0" bIns="0" anchor="ctr"/>
            <a:lstStyle/>
            <a:p>
              <a:pPr marL="342900" indent="-342900" algn="just">
                <a:defRPr/>
              </a:pPr>
              <a:endParaRPr lang="en-US" altLang="zh-CN" sz="1200" b="1">
                <a:solidFill>
                  <a:schemeClr val="bg1"/>
                </a:solidFill>
                <a:latin typeface="Helvetica" pitchFamily="34" charset="0"/>
              </a:endParaRPr>
            </a:p>
          </p:txBody>
        </p:sp>
        <p:sp>
          <p:nvSpPr>
            <p:cNvPr id="11289" name="AutoShape 25"/>
            <p:cNvSpPr>
              <a:spLocks noChangeArrowheads="1"/>
            </p:cNvSpPr>
            <p:nvPr userDrawn="1"/>
          </p:nvSpPr>
          <p:spPr bwMode="auto">
            <a:xfrm>
              <a:off x="5595" y="624"/>
              <a:ext cx="49" cy="48"/>
            </a:xfrm>
            <a:prstGeom prst="flowChartInputOutpu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 name="Slide Number Placeholder 6"/>
          <p:cNvSpPr>
            <a:spLocks noGrp="1"/>
          </p:cNvSpPr>
          <p:nvPr>
            <p:ph type="sldNum" sz="quarter" idx="4"/>
          </p:nvPr>
        </p:nvSpPr>
        <p:spPr>
          <a:xfrm>
            <a:off x="7007225" y="6235700"/>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99B76EDC-6908-4F48-8349-0A26C7D6854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5.wmf"/><Relationship Id="rId12"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18.png"/><Relationship Id="rId5" Type="http://schemas.openxmlformats.org/officeDocument/2006/relationships/image" Target="../media/image14.wmf"/><Relationship Id="rId10" Type="http://schemas.openxmlformats.org/officeDocument/2006/relationships/image" Target="../media/image17.png"/><Relationship Id="rId4" Type="http://schemas.openxmlformats.org/officeDocument/2006/relationships/oleObject" Target="../embeddings/oleObject7.bin"/><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oleObject" Target="../embeddings/oleObject100.bin"/><Relationship Id="rId18" Type="http://schemas.openxmlformats.org/officeDocument/2006/relationships/image" Target="../media/image19.wmf"/><Relationship Id="rId3" Type="http://schemas.openxmlformats.org/officeDocument/2006/relationships/notesSlide" Target="../notesSlides/notesSlide11.xml"/><Relationship Id="rId7" Type="http://schemas.openxmlformats.org/officeDocument/2006/relationships/image" Target="../media/image17.wmf"/><Relationship Id="rId12" Type="http://schemas.openxmlformats.org/officeDocument/2006/relationships/image" Target="../media/image18.wmf"/><Relationship Id="rId17" Type="http://schemas.openxmlformats.org/officeDocument/2006/relationships/oleObject" Target="../embeddings/oleObject110.bin"/><Relationship Id="rId2" Type="http://schemas.openxmlformats.org/officeDocument/2006/relationships/slideLayout" Target="../slideLayouts/slideLayout7.xml"/><Relationship Id="rId16" Type="http://schemas.openxmlformats.org/officeDocument/2006/relationships/image" Target="../media/image19.wmf"/><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oleObject" Target="../embeddings/oleObject10.bin"/><Relationship Id="rId5" Type="http://schemas.openxmlformats.org/officeDocument/2006/relationships/image" Target="../media/image20.png"/><Relationship Id="rId15" Type="http://schemas.openxmlformats.org/officeDocument/2006/relationships/oleObject" Target="../embeddings/oleObject11.bin"/><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17.wmf"/><Relationship Id="rId14" Type="http://schemas.openxmlformats.org/officeDocument/2006/relationships/image" Target="../media/image18.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5.wmf"/><Relationship Id="rId18" Type="http://schemas.openxmlformats.org/officeDocument/2006/relationships/image" Target="../media/image29.png"/><Relationship Id="rId3" Type="http://schemas.openxmlformats.org/officeDocument/2006/relationships/notesSlide" Target="../notesSlides/notesSlide12.xml"/><Relationship Id="rId7" Type="http://schemas.openxmlformats.org/officeDocument/2006/relationships/image" Target="../media/image22.wmf"/><Relationship Id="rId12" Type="http://schemas.openxmlformats.org/officeDocument/2006/relationships/oleObject" Target="../embeddings/oleObject16.bin"/><Relationship Id="rId17" Type="http://schemas.openxmlformats.org/officeDocument/2006/relationships/image" Target="../media/image27.wmf"/><Relationship Id="rId2" Type="http://schemas.openxmlformats.org/officeDocument/2006/relationships/slideLayout" Target="../slideLayouts/slideLayout7.xml"/><Relationship Id="rId16" Type="http://schemas.openxmlformats.org/officeDocument/2006/relationships/oleObject" Target="../embeddings/oleObject18.bin"/><Relationship Id="rId20" Type="http://schemas.openxmlformats.org/officeDocument/2006/relationships/image" Target="../media/image28.wmf"/><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24.wmf"/><Relationship Id="rId5" Type="http://schemas.openxmlformats.org/officeDocument/2006/relationships/image" Target="../media/image21.wmf"/><Relationship Id="rId15" Type="http://schemas.openxmlformats.org/officeDocument/2006/relationships/image" Target="../media/image26.wmf"/><Relationship Id="rId10" Type="http://schemas.openxmlformats.org/officeDocument/2006/relationships/oleObject" Target="../embeddings/oleObject15.bin"/><Relationship Id="rId19" Type="http://schemas.openxmlformats.org/officeDocument/2006/relationships/oleObject" Target="../embeddings/oleObject19.bin"/><Relationship Id="rId4" Type="http://schemas.openxmlformats.org/officeDocument/2006/relationships/oleObject" Target="../embeddings/oleObject12.bin"/><Relationship Id="rId9" Type="http://schemas.openxmlformats.org/officeDocument/2006/relationships/image" Target="../media/image23.wmf"/><Relationship Id="rId14" Type="http://schemas.openxmlformats.org/officeDocument/2006/relationships/oleObject" Target="../embeddings/oleObject17.bin"/></Relationships>
</file>

<file path=ppt/slides/_rels/slide13.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22.bin"/><Relationship Id="rId18" Type="http://schemas.openxmlformats.org/officeDocument/2006/relationships/image" Target="../media/image33.wmf"/><Relationship Id="rId26" Type="http://schemas.openxmlformats.org/officeDocument/2006/relationships/oleObject" Target="../embeddings/oleObject25.bin"/><Relationship Id="rId3" Type="http://schemas.openxmlformats.org/officeDocument/2006/relationships/notesSlide" Target="../notesSlides/notesSlide13.xml"/><Relationship Id="rId21" Type="http://schemas.openxmlformats.org/officeDocument/2006/relationships/oleObject" Target="../embeddings/oleObject24.bin"/><Relationship Id="rId7" Type="http://schemas.openxmlformats.org/officeDocument/2006/relationships/oleObject" Target="../embeddings/oleObject200.bin"/><Relationship Id="rId12" Type="http://schemas.openxmlformats.org/officeDocument/2006/relationships/image" Target="../media/image31.wmf"/><Relationship Id="rId17" Type="http://schemas.openxmlformats.org/officeDocument/2006/relationships/oleObject" Target="../embeddings/oleObject23.bin"/><Relationship Id="rId25" Type="http://schemas.openxmlformats.org/officeDocument/2006/relationships/image" Target="../media/image36.png"/><Relationship Id="rId2" Type="http://schemas.openxmlformats.org/officeDocument/2006/relationships/slideLayout" Target="../slideLayouts/slideLayout7.xml"/><Relationship Id="rId16" Type="http://schemas.openxmlformats.org/officeDocument/2006/relationships/image" Target="../media/image32.wmf"/><Relationship Id="rId20" Type="http://schemas.openxmlformats.org/officeDocument/2006/relationships/image" Target="../media/image33.wmf"/><Relationship Id="rId29" Type="http://schemas.openxmlformats.org/officeDocument/2006/relationships/image" Target="../media/image35.wmf"/><Relationship Id="rId1" Type="http://schemas.openxmlformats.org/officeDocument/2006/relationships/vmlDrawing" Target="../drawings/vmlDrawing6.vml"/><Relationship Id="rId6" Type="http://schemas.openxmlformats.org/officeDocument/2006/relationships/image" Target="../media/image30.wmf"/><Relationship Id="rId11" Type="http://schemas.openxmlformats.org/officeDocument/2006/relationships/oleObject" Target="../embeddings/oleObject210.bin"/><Relationship Id="rId24" Type="http://schemas.openxmlformats.org/officeDocument/2006/relationships/image" Target="../media/image34.wmf"/><Relationship Id="rId5" Type="http://schemas.openxmlformats.org/officeDocument/2006/relationships/oleObject" Target="../embeddings/oleObject20.bin"/><Relationship Id="rId15" Type="http://schemas.openxmlformats.org/officeDocument/2006/relationships/oleObject" Target="../embeddings/oleObject220.bin"/><Relationship Id="rId23" Type="http://schemas.openxmlformats.org/officeDocument/2006/relationships/oleObject" Target="../embeddings/oleObject240.bin"/><Relationship Id="rId28" Type="http://schemas.openxmlformats.org/officeDocument/2006/relationships/oleObject" Target="../embeddings/oleObject250.bin"/><Relationship Id="rId10" Type="http://schemas.openxmlformats.org/officeDocument/2006/relationships/image" Target="../media/image31.wmf"/><Relationship Id="rId19" Type="http://schemas.openxmlformats.org/officeDocument/2006/relationships/oleObject" Target="../embeddings/oleObject230.bin"/><Relationship Id="rId4" Type="http://schemas.openxmlformats.org/officeDocument/2006/relationships/image" Target="../media/image29.png"/><Relationship Id="rId9" Type="http://schemas.openxmlformats.org/officeDocument/2006/relationships/oleObject" Target="../embeddings/oleObject21.bin"/><Relationship Id="rId14" Type="http://schemas.openxmlformats.org/officeDocument/2006/relationships/image" Target="../media/image32.wmf"/><Relationship Id="rId22" Type="http://schemas.openxmlformats.org/officeDocument/2006/relationships/image" Target="../media/image34.wmf"/><Relationship Id="rId27" Type="http://schemas.openxmlformats.org/officeDocument/2006/relationships/image" Target="../media/image35.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51.png"/><Relationship Id="rId18" Type="http://schemas.openxmlformats.org/officeDocument/2006/relationships/oleObject" Target="../embeddings/oleObject32.bin"/><Relationship Id="rId3" Type="http://schemas.openxmlformats.org/officeDocument/2006/relationships/notesSlide" Target="../notesSlides/notesSlide14.xml"/><Relationship Id="rId7" Type="http://schemas.openxmlformats.org/officeDocument/2006/relationships/image" Target="../media/image37.wmf"/><Relationship Id="rId17" Type="http://schemas.openxmlformats.org/officeDocument/2006/relationships/image" Target="../media/image41.wmf"/><Relationship Id="rId2" Type="http://schemas.openxmlformats.org/officeDocument/2006/relationships/slideLayout" Target="../slideLayouts/slideLayout7.xml"/><Relationship Id="rId16" Type="http://schemas.openxmlformats.org/officeDocument/2006/relationships/oleObject" Target="../embeddings/oleObject31.bin"/><Relationship Id="rId1" Type="http://schemas.openxmlformats.org/officeDocument/2006/relationships/vmlDrawing" Target="../drawings/vmlDrawing7.vml"/><Relationship Id="rId6" Type="http://schemas.openxmlformats.org/officeDocument/2006/relationships/oleObject" Target="../embeddings/oleObject27.bin"/><Relationship Id="rId11" Type="http://schemas.openxmlformats.org/officeDocument/2006/relationships/image" Target="../media/image39.wmf"/><Relationship Id="rId5" Type="http://schemas.openxmlformats.org/officeDocument/2006/relationships/image" Target="../media/image36.emf"/><Relationship Id="rId15" Type="http://schemas.openxmlformats.org/officeDocument/2006/relationships/image" Target="../media/image40.wmf"/><Relationship Id="rId10" Type="http://schemas.openxmlformats.org/officeDocument/2006/relationships/oleObject" Target="../embeddings/oleObject29.bin"/><Relationship Id="rId19" Type="http://schemas.openxmlformats.org/officeDocument/2006/relationships/image" Target="../media/image42.wmf"/><Relationship Id="rId4" Type="http://schemas.openxmlformats.org/officeDocument/2006/relationships/oleObject" Target="../embeddings/oleObject26.bin"/><Relationship Id="rId9" Type="http://schemas.openxmlformats.org/officeDocument/2006/relationships/image" Target="../media/image38.wmf"/><Relationship Id="rId14" Type="http://schemas.openxmlformats.org/officeDocument/2006/relationships/oleObject" Target="../embeddings/oleObject30.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45.wmf"/><Relationship Id="rId3" Type="http://schemas.openxmlformats.org/officeDocument/2006/relationships/notesSlide" Target="../notesSlides/notesSlide16.xml"/><Relationship Id="rId7" Type="http://schemas.openxmlformats.org/officeDocument/2006/relationships/image" Target="../media/image49.emf"/><Relationship Id="rId12"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8.emf"/><Relationship Id="rId11" Type="http://schemas.openxmlformats.org/officeDocument/2006/relationships/image" Target="../media/image44.wmf"/><Relationship Id="rId5" Type="http://schemas.openxmlformats.org/officeDocument/2006/relationships/image" Target="../media/image47.emf"/><Relationship Id="rId10" Type="http://schemas.openxmlformats.org/officeDocument/2006/relationships/oleObject" Target="../embeddings/oleObject34.bin"/><Relationship Id="rId4" Type="http://schemas.openxmlformats.org/officeDocument/2006/relationships/image" Target="../media/image46.emf"/><Relationship Id="rId9" Type="http://schemas.openxmlformats.org/officeDocument/2006/relationships/image" Target="../media/image43.wmf"/></Relationships>
</file>

<file path=ppt/slides/_rels/slide1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image" Target="../media/image56.wmf"/><Relationship Id="rId3" Type="http://schemas.openxmlformats.org/officeDocument/2006/relationships/notesSlide" Target="../notesSlides/notesSlide19.xml"/><Relationship Id="rId7" Type="http://schemas.openxmlformats.org/officeDocument/2006/relationships/oleObject" Target="../embeddings/oleObject37.bin"/><Relationship Id="rId12"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57.emf"/><Relationship Id="rId11" Type="http://schemas.openxmlformats.org/officeDocument/2006/relationships/image" Target="../media/image58.jpeg"/><Relationship Id="rId5" Type="http://schemas.openxmlformats.org/officeDocument/2006/relationships/image" Target="../media/image53.wmf"/><Relationship Id="rId10" Type="http://schemas.openxmlformats.org/officeDocument/2006/relationships/image" Target="../media/image55.wmf"/><Relationship Id="rId4" Type="http://schemas.openxmlformats.org/officeDocument/2006/relationships/oleObject" Target="../embeddings/oleObject36.bin"/><Relationship Id="rId9" Type="http://schemas.openxmlformats.org/officeDocument/2006/relationships/oleObject" Target="../embeddings/oleObject3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60.emf"/></Relationships>
</file>

<file path=ppt/slides/_rels/slide21.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oleObject" Target="../embeddings/oleObject43.bin"/><Relationship Id="rId3" Type="http://schemas.openxmlformats.org/officeDocument/2006/relationships/notesSlide" Target="../notesSlides/notesSlide21.xml"/><Relationship Id="rId7" Type="http://schemas.openxmlformats.org/officeDocument/2006/relationships/oleObject" Target="../embeddings/oleObject40.bin"/><Relationship Id="rId12" Type="http://schemas.openxmlformats.org/officeDocument/2006/relationships/image" Target="../media/image64.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8.emf"/><Relationship Id="rId11" Type="http://schemas.openxmlformats.org/officeDocument/2006/relationships/oleObject" Target="../embeddings/oleObject42.bin"/><Relationship Id="rId5" Type="http://schemas.openxmlformats.org/officeDocument/2006/relationships/image" Target="../media/image67.emf"/><Relationship Id="rId10" Type="http://schemas.openxmlformats.org/officeDocument/2006/relationships/image" Target="../media/image63.wmf"/><Relationship Id="rId4" Type="http://schemas.openxmlformats.org/officeDocument/2006/relationships/image" Target="../media/image66.emf"/><Relationship Id="rId9" Type="http://schemas.openxmlformats.org/officeDocument/2006/relationships/oleObject" Target="../embeddings/oleObject41.bin"/><Relationship Id="rId14" Type="http://schemas.openxmlformats.org/officeDocument/2006/relationships/image" Target="../media/image65.wmf"/></Relationships>
</file>

<file path=ppt/slides/_rels/slide2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tif"/><Relationship Id="rId1" Type="http://schemas.openxmlformats.org/officeDocument/2006/relationships/slideLayout" Target="../slideLayouts/slideLayout7.xml"/><Relationship Id="rId5" Type="http://schemas.openxmlformats.org/officeDocument/2006/relationships/image" Target="../media/image72.emf"/><Relationship Id="rId4" Type="http://schemas.openxmlformats.org/officeDocument/2006/relationships/image" Target="../media/image71.emf"/></Relationships>
</file>

<file path=ppt/slides/_rels/slide2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6.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77.png"/><Relationship Id="rId16" Type="http://schemas.openxmlformats.org/officeDocument/2006/relationships/image" Target="../media/image1010.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Layout" Target="../slideLayouts/slideLayout7.xml"/><Relationship Id="rId6" Type="http://schemas.openxmlformats.org/officeDocument/2006/relationships/image" Target="../media/image98.emf"/><Relationship Id="rId5" Type="http://schemas.openxmlformats.org/officeDocument/2006/relationships/image" Target="../media/image97.emf"/><Relationship Id="rId10" Type="http://schemas.openxmlformats.org/officeDocument/2006/relationships/image" Target="../media/image102.png"/><Relationship Id="rId4" Type="http://schemas.openxmlformats.org/officeDocument/2006/relationships/image" Target="../media/image96.emf"/><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oleObject" Target="../embeddings/oleObject48.bin"/><Relationship Id="rId3" Type="http://schemas.openxmlformats.org/officeDocument/2006/relationships/notesSlide" Target="../notesSlides/notesSlide25.xml"/><Relationship Id="rId7" Type="http://schemas.openxmlformats.org/officeDocument/2006/relationships/oleObject" Target="../embeddings/oleObject45.bin"/><Relationship Id="rId12" Type="http://schemas.openxmlformats.org/officeDocument/2006/relationships/image" Target="../media/image106.wmf"/><Relationship Id="rId17" Type="http://schemas.openxmlformats.org/officeDocument/2006/relationships/image" Target="../media/image109.png"/><Relationship Id="rId2" Type="http://schemas.openxmlformats.org/officeDocument/2006/relationships/slideLayout" Target="../slideLayouts/slideLayout7.xml"/><Relationship Id="rId16" Type="http://schemas.openxmlformats.org/officeDocument/2006/relationships/image" Target="../media/image108.wmf"/><Relationship Id="rId1" Type="http://schemas.openxmlformats.org/officeDocument/2006/relationships/vmlDrawing" Target="../drawings/vmlDrawing11.vml"/><Relationship Id="rId6" Type="http://schemas.openxmlformats.org/officeDocument/2006/relationships/image" Target="../media/image13.png"/><Relationship Id="rId11" Type="http://schemas.openxmlformats.org/officeDocument/2006/relationships/oleObject" Target="../embeddings/oleObject47.bin"/><Relationship Id="rId5" Type="http://schemas.openxmlformats.org/officeDocument/2006/relationships/image" Target="../media/image103.wmf"/><Relationship Id="rId15" Type="http://schemas.openxmlformats.org/officeDocument/2006/relationships/oleObject" Target="../embeddings/oleObject49.bin"/><Relationship Id="rId10" Type="http://schemas.openxmlformats.org/officeDocument/2006/relationships/image" Target="../media/image105.wmf"/><Relationship Id="rId4" Type="http://schemas.openxmlformats.org/officeDocument/2006/relationships/oleObject" Target="../embeddings/oleObject44.bin"/><Relationship Id="rId9" Type="http://schemas.openxmlformats.org/officeDocument/2006/relationships/oleObject" Target="../embeddings/oleObject46.bin"/><Relationship Id="rId14" Type="http://schemas.openxmlformats.org/officeDocument/2006/relationships/image" Target="../media/image107.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oleObject" Target="../embeddings/oleObject54.bin"/><Relationship Id="rId18" Type="http://schemas.openxmlformats.org/officeDocument/2006/relationships/image" Target="../media/image116.wmf"/><Relationship Id="rId3" Type="http://schemas.openxmlformats.org/officeDocument/2006/relationships/notesSlide" Target="../notesSlides/notesSlide26.xml"/><Relationship Id="rId7" Type="http://schemas.openxmlformats.org/officeDocument/2006/relationships/image" Target="../media/image111.wmf"/><Relationship Id="rId12" Type="http://schemas.openxmlformats.org/officeDocument/2006/relationships/image" Target="../media/image113.wmf"/><Relationship Id="rId17" Type="http://schemas.openxmlformats.org/officeDocument/2006/relationships/oleObject" Target="../embeddings/oleObject56.bin"/><Relationship Id="rId2" Type="http://schemas.openxmlformats.org/officeDocument/2006/relationships/slideLayout" Target="../slideLayouts/slideLayout7.xml"/><Relationship Id="rId16" Type="http://schemas.openxmlformats.org/officeDocument/2006/relationships/image" Target="../media/image115.wmf"/><Relationship Id="rId20" Type="http://schemas.openxmlformats.org/officeDocument/2006/relationships/image" Target="../media/image240.png"/><Relationship Id="rId1" Type="http://schemas.openxmlformats.org/officeDocument/2006/relationships/vmlDrawing" Target="../drawings/vmlDrawing12.vml"/><Relationship Id="rId6" Type="http://schemas.openxmlformats.org/officeDocument/2006/relationships/oleObject" Target="../embeddings/oleObject51.bin"/><Relationship Id="rId11" Type="http://schemas.openxmlformats.org/officeDocument/2006/relationships/oleObject" Target="../embeddings/oleObject53.bin"/><Relationship Id="rId5" Type="http://schemas.openxmlformats.org/officeDocument/2006/relationships/image" Target="../media/image110.wmf"/><Relationship Id="rId15" Type="http://schemas.openxmlformats.org/officeDocument/2006/relationships/oleObject" Target="../embeddings/oleObject55.bin"/><Relationship Id="rId10" Type="http://schemas.openxmlformats.org/officeDocument/2006/relationships/image" Target="../media/image117.png"/><Relationship Id="rId19" Type="http://schemas.openxmlformats.org/officeDocument/2006/relationships/image" Target="../media/image118.png"/><Relationship Id="rId4" Type="http://schemas.openxmlformats.org/officeDocument/2006/relationships/oleObject" Target="../embeddings/oleObject50.bin"/><Relationship Id="rId9" Type="http://schemas.openxmlformats.org/officeDocument/2006/relationships/image" Target="../media/image112.wmf"/><Relationship Id="rId14" Type="http://schemas.openxmlformats.org/officeDocument/2006/relationships/image" Target="../media/image114.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330.png"/><Relationship Id="rId18" Type="http://schemas.openxmlformats.org/officeDocument/2006/relationships/image" Target="../media/image360.png"/><Relationship Id="rId3" Type="http://schemas.openxmlformats.org/officeDocument/2006/relationships/image" Target="../media/image124.png"/><Relationship Id="rId21" Type="http://schemas.openxmlformats.org/officeDocument/2006/relationships/image" Target="../media/image920.png"/><Relationship Id="rId7" Type="http://schemas.openxmlformats.org/officeDocument/2006/relationships/image" Target="../media/image310.png"/><Relationship Id="rId12" Type="http://schemas.openxmlformats.org/officeDocument/2006/relationships/image" Target="../media/image121.wmf"/><Relationship Id="rId17" Type="http://schemas.openxmlformats.org/officeDocument/2006/relationships/image" Target="../media/image350.png"/><Relationship Id="rId2" Type="http://schemas.openxmlformats.org/officeDocument/2006/relationships/slideLayout" Target="../slideLayouts/slideLayout7.xml"/><Relationship Id="rId16" Type="http://schemas.openxmlformats.org/officeDocument/2006/relationships/image" Target="../media/image122.wmf"/><Relationship Id="rId20" Type="http://schemas.openxmlformats.org/officeDocument/2006/relationships/image" Target="../media/image123.wmf"/><Relationship Id="rId1" Type="http://schemas.openxmlformats.org/officeDocument/2006/relationships/vmlDrawing" Target="../drawings/vmlDrawing13.vml"/><Relationship Id="rId6" Type="http://schemas.openxmlformats.org/officeDocument/2006/relationships/image" Target="../media/image119.wmf"/><Relationship Id="rId11" Type="http://schemas.openxmlformats.org/officeDocument/2006/relationships/oleObject" Target="../embeddings/oleObject59.bin"/><Relationship Id="rId5" Type="http://schemas.openxmlformats.org/officeDocument/2006/relationships/oleObject" Target="../embeddings/oleObject57.bin"/><Relationship Id="rId15" Type="http://schemas.openxmlformats.org/officeDocument/2006/relationships/oleObject" Target="../embeddings/oleObject60.bin"/><Relationship Id="rId10" Type="http://schemas.openxmlformats.org/officeDocument/2006/relationships/image" Target="../media/image32.png"/><Relationship Id="rId19" Type="http://schemas.openxmlformats.org/officeDocument/2006/relationships/oleObject" Target="../embeddings/oleObject61.bin"/><Relationship Id="rId4" Type="http://schemas.openxmlformats.org/officeDocument/2006/relationships/image" Target="../media/image850.png"/><Relationship Id="rId9" Type="http://schemas.openxmlformats.org/officeDocument/2006/relationships/image" Target="../media/image120.wmf"/><Relationship Id="rId14"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27.xml"/><Relationship Id="rId7" Type="http://schemas.openxmlformats.org/officeDocument/2006/relationships/image" Target="../media/image125.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62.bin"/><Relationship Id="rId5" Type="http://schemas.openxmlformats.org/officeDocument/2006/relationships/image" Target="../media/image220.png"/><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28.wmf"/><Relationship Id="rId5" Type="http://schemas.openxmlformats.org/officeDocument/2006/relationships/oleObject" Target="../embeddings/oleObject64.bin"/><Relationship Id="rId4" Type="http://schemas.openxmlformats.org/officeDocument/2006/relationships/image" Target="../media/image127.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19.wmf"/><Relationship Id="rId3" Type="http://schemas.openxmlformats.org/officeDocument/2006/relationships/notesSlide" Target="../notesSlides/notesSlide28.xml"/><Relationship Id="rId7" Type="http://schemas.openxmlformats.org/officeDocument/2006/relationships/image" Target="../media/image131.wmf"/><Relationship Id="rId12"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67.bin"/><Relationship Id="rId11" Type="http://schemas.openxmlformats.org/officeDocument/2006/relationships/image" Target="../media/image133.wmf"/><Relationship Id="rId5" Type="http://schemas.openxmlformats.org/officeDocument/2006/relationships/image" Target="../media/image130.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132.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138.wmf"/><Relationship Id="rId3" Type="http://schemas.openxmlformats.org/officeDocument/2006/relationships/notesSlide" Target="../notesSlides/notesSlide29.xml"/><Relationship Id="rId7" Type="http://schemas.openxmlformats.org/officeDocument/2006/relationships/image" Target="../media/image135.wmf"/><Relationship Id="rId12" Type="http://schemas.openxmlformats.org/officeDocument/2006/relationships/oleObject" Target="../embeddings/oleObject75.bin"/><Relationship Id="rId17" Type="http://schemas.openxmlformats.org/officeDocument/2006/relationships/image" Target="../media/image140.wmf"/><Relationship Id="rId2" Type="http://schemas.openxmlformats.org/officeDocument/2006/relationships/slideLayout" Target="../slideLayouts/slideLayout7.xml"/><Relationship Id="rId16" Type="http://schemas.openxmlformats.org/officeDocument/2006/relationships/oleObject" Target="../embeddings/oleObject77.bin"/><Relationship Id="rId1" Type="http://schemas.openxmlformats.org/officeDocument/2006/relationships/vmlDrawing" Target="../drawings/vmlDrawing17.vml"/><Relationship Id="rId6" Type="http://schemas.openxmlformats.org/officeDocument/2006/relationships/oleObject" Target="../embeddings/oleObject72.bin"/><Relationship Id="rId11" Type="http://schemas.openxmlformats.org/officeDocument/2006/relationships/image" Target="../media/image137.wmf"/><Relationship Id="rId5" Type="http://schemas.openxmlformats.org/officeDocument/2006/relationships/image" Target="../media/image134.wmf"/><Relationship Id="rId15" Type="http://schemas.openxmlformats.org/officeDocument/2006/relationships/image" Target="../media/image139.wmf"/><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image" Target="../media/image136.wmf"/><Relationship Id="rId14" Type="http://schemas.openxmlformats.org/officeDocument/2006/relationships/oleObject" Target="../embeddings/oleObject76.bin"/></Relationships>
</file>

<file path=ppt/slides/_rels/slide37.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42.emf"/></Relationships>
</file>

<file path=ppt/slides/_rels/slide38.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43.png"/><Relationship Id="rId7" Type="http://schemas.openxmlformats.org/officeDocument/2006/relationships/image" Target="../media/image97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48.png"/><Relationship Id="rId4" Type="http://schemas.openxmlformats.org/officeDocument/2006/relationships/image" Target="../media/image144.png"/><Relationship Id="rId9" Type="http://schemas.openxmlformats.org/officeDocument/2006/relationships/image" Target="../media/image147.png"/></Relationships>
</file>

<file path=ppt/slides/_rels/slide3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51.wmf"/><Relationship Id="rId5" Type="http://schemas.openxmlformats.org/officeDocument/2006/relationships/oleObject" Target="../embeddings/oleObject79.bin"/><Relationship Id="rId4" Type="http://schemas.openxmlformats.org/officeDocument/2006/relationships/image" Target="../media/image150.wmf"/></Relationships>
</file>

<file path=ppt/slides/_rels/slide4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20.png"/></Relationships>
</file>

<file path=ppt/slides/_rels/slide42.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8.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3.wmf"/><Relationship Id="rId3" Type="http://schemas.openxmlformats.org/officeDocument/2006/relationships/notesSlide" Target="../notesSlides/notesSlide9.xml"/><Relationship Id="rId7" Type="http://schemas.openxmlformats.org/officeDocument/2006/relationships/image" Target="../media/image10.wmf"/><Relationship Id="rId12"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bwMode="auto">
          <a:xfrm>
            <a:off x="300890" y="1611082"/>
            <a:ext cx="8547100" cy="19780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eaLnBrk="1" hangingPunct="1">
              <a:lnSpc>
                <a:spcPts val="4000"/>
              </a:lnSpc>
            </a:pPr>
            <a:r>
              <a:rPr lang="en-US" altLang="zh-CN" sz="3000" b="1" dirty="0">
                <a:solidFill>
                  <a:srgbClr val="C80000"/>
                </a:solidFill>
                <a:latin typeface="Georgia" pitchFamily="18" charset="0"/>
              </a:rPr>
              <a:t> Disturbance Observer Based Control Design for Wind Turbine Speed Regulation </a:t>
            </a:r>
          </a:p>
        </p:txBody>
      </p:sp>
      <p:sp>
        <p:nvSpPr>
          <p:cNvPr id="12291" name="Rectangle 3"/>
          <p:cNvSpPr>
            <a:spLocks noGrp="1" noChangeArrowheads="1"/>
          </p:cNvSpPr>
          <p:nvPr>
            <p:ph type="subTitle" idx="1"/>
          </p:nvPr>
        </p:nvSpPr>
        <p:spPr bwMode="auto">
          <a:xfrm>
            <a:off x="1480152" y="3817070"/>
            <a:ext cx="5987424" cy="629589"/>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eaLnBrk="1" hangingPunct="1">
              <a:spcBef>
                <a:spcPct val="0"/>
              </a:spcBef>
            </a:pPr>
            <a:r>
              <a:rPr lang="en-US" altLang="zh-CN" sz="1800" b="1" dirty="0">
                <a:solidFill>
                  <a:schemeClr val="tx1"/>
                </a:solidFill>
                <a:latin typeface="Georgia" pitchFamily="18" charset="0"/>
                <a:cs typeface="Arial" pitchFamily="34" charset="0"/>
              </a:rPr>
              <a:t>Yuan </a:t>
            </a:r>
            <a:r>
              <a:rPr lang="en-US" altLang="zh-CN" sz="1800" b="1" dirty="0" err="1">
                <a:solidFill>
                  <a:schemeClr val="tx1"/>
                </a:solidFill>
                <a:latin typeface="Georgia" pitchFamily="18" charset="0"/>
                <a:cs typeface="Arial" pitchFamily="34" charset="0"/>
              </a:rPr>
              <a:t>Yuan</a:t>
            </a:r>
            <a:r>
              <a:rPr lang="en-US" altLang="zh-CN" sz="1800" b="1" dirty="0">
                <a:solidFill>
                  <a:schemeClr val="tx1"/>
                </a:solidFill>
                <a:latin typeface="Georgia" pitchFamily="18" charset="0"/>
                <a:cs typeface="Arial" pitchFamily="34" charset="0"/>
              </a:rPr>
              <a:t>, Xu Chen, and </a:t>
            </a:r>
            <a:r>
              <a:rPr lang="en-US" altLang="zh-CN" sz="1800" b="1" dirty="0" err="1">
                <a:solidFill>
                  <a:schemeClr val="tx1"/>
                </a:solidFill>
                <a:latin typeface="Georgia" pitchFamily="18" charset="0"/>
                <a:cs typeface="Arial" pitchFamily="34" charset="0"/>
              </a:rPr>
              <a:t>Jiong</a:t>
            </a:r>
            <a:r>
              <a:rPr lang="en-US" altLang="zh-CN" sz="1800" b="1" dirty="0">
                <a:solidFill>
                  <a:schemeClr val="tx1"/>
                </a:solidFill>
                <a:latin typeface="Georgia" pitchFamily="18" charset="0"/>
                <a:cs typeface="Arial" pitchFamily="34" charset="0"/>
              </a:rPr>
              <a:t> Tang </a:t>
            </a:r>
            <a:endParaRPr lang="en-US" altLang="zh-CN" sz="1800" dirty="0">
              <a:solidFill>
                <a:schemeClr val="tx1"/>
              </a:solidFill>
              <a:latin typeface="Georgia" pitchFamily="18" charset="0"/>
              <a:cs typeface="Arial" pitchFamily="34" charset="0"/>
            </a:endParaRPr>
          </a:p>
        </p:txBody>
      </p:sp>
      <p:sp>
        <p:nvSpPr>
          <p:cNvPr id="2" name="Rectangle 1"/>
          <p:cNvSpPr/>
          <p:nvPr/>
        </p:nvSpPr>
        <p:spPr>
          <a:xfrm>
            <a:off x="1743740" y="4308229"/>
            <a:ext cx="5762846" cy="1754326"/>
          </a:xfrm>
          <a:prstGeom prst="rect">
            <a:avLst/>
          </a:prstGeom>
        </p:spPr>
        <p:txBody>
          <a:bodyPr wrap="square">
            <a:spAutoFit/>
          </a:bodyPr>
          <a:lstStyle/>
          <a:p>
            <a:pPr algn="ctr"/>
            <a:endParaRPr lang="en-US" dirty="0">
              <a:latin typeface="Georgia" pitchFamily="18" charset="0"/>
              <a:cs typeface="Arial" pitchFamily="34" charset="0"/>
            </a:endParaRPr>
          </a:p>
          <a:p>
            <a:pPr algn="ctr"/>
            <a:r>
              <a:rPr lang="en-US" dirty="0">
                <a:latin typeface="Georgia" pitchFamily="18" charset="0"/>
                <a:cs typeface="Arial" pitchFamily="34" charset="0"/>
              </a:rPr>
              <a:t>Oct 12, 2016</a:t>
            </a:r>
            <a:endParaRPr lang="en-US" altLang="zh-CN" dirty="0">
              <a:latin typeface="Georgia" pitchFamily="18" charset="0"/>
              <a:cs typeface="Arial" pitchFamily="34" charset="0"/>
            </a:endParaRPr>
          </a:p>
          <a:p>
            <a:pPr algn="ctr"/>
            <a:r>
              <a:rPr lang="en-US" dirty="0">
                <a:latin typeface="Georgia" pitchFamily="18" charset="0"/>
                <a:cs typeface="Arial" pitchFamily="34" charset="0"/>
              </a:rPr>
              <a:t>ASME Dynamic Systems and Control Conference 2016</a:t>
            </a:r>
          </a:p>
          <a:p>
            <a:pPr algn="ctr"/>
            <a:r>
              <a:rPr lang="en-US" altLang="zh-CN" dirty="0">
                <a:latin typeface="Georgia" pitchFamily="18" charset="0"/>
                <a:cs typeface="Arial" pitchFamily="34" charset="0"/>
              </a:rPr>
              <a:t>Department of Mechanical Engineering</a:t>
            </a:r>
          </a:p>
          <a:p>
            <a:pPr algn="ctr"/>
            <a:r>
              <a:rPr lang="en-US" altLang="zh-CN" dirty="0">
                <a:latin typeface="Georgia" pitchFamily="18" charset="0"/>
                <a:cs typeface="Arial" pitchFamily="34" charset="0"/>
              </a:rPr>
              <a:t>University of Connecticut</a:t>
            </a:r>
          </a:p>
          <a:p>
            <a:pPr algn="ctr"/>
            <a:r>
              <a:rPr lang="en-US" altLang="zh-CN" dirty="0">
                <a:latin typeface="Georgia" pitchFamily="18" charset="0"/>
                <a:cs typeface="Arial" pitchFamily="34" charset="0"/>
              </a:rPr>
              <a:t>Storrs, CT, USA</a:t>
            </a:r>
          </a:p>
        </p:txBody>
      </p:sp>
      <p:sp>
        <p:nvSpPr>
          <p:cNvPr id="7" name="Text Box 4"/>
          <p:cNvSpPr txBox="1">
            <a:spLocks noChangeArrowheads="1"/>
          </p:cNvSpPr>
          <p:nvPr/>
        </p:nvSpPr>
        <p:spPr bwMode="auto">
          <a:xfrm>
            <a:off x="5067300" y="6614344"/>
            <a:ext cx="3898900"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000" b="1" dirty="0">
                <a:solidFill>
                  <a:schemeClr val="bg1"/>
                </a:solidFill>
                <a:latin typeface="Georgia" pitchFamily="18" charset="0"/>
              </a:rPr>
              <a:t>Structure and System Dynamic Research Laboratory</a:t>
            </a:r>
          </a:p>
        </p:txBody>
      </p:sp>
      <p:pic>
        <p:nvPicPr>
          <p:cNvPr id="3420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532" y="152400"/>
            <a:ext cx="3170162" cy="518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83" name="Rectangle 45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444498" y="984225"/>
            <a:ext cx="8229600" cy="1523494"/>
          </a:xfrm>
          <a:prstGeom prst="rect">
            <a:avLst/>
          </a:prstGeom>
          <a:noFill/>
        </p:spPr>
        <p:txBody>
          <a:bodyPr wrap="square" rtlCol="0">
            <a:spAutoFit/>
          </a:bodyPr>
          <a:lstStyle/>
          <a:p>
            <a:pPr>
              <a:spcAft>
                <a:spcPts val="300"/>
              </a:spcAft>
            </a:pPr>
            <a:r>
              <a:rPr lang="en-US" sz="2200" b="1" i="1" dirty="0"/>
              <a:t>Baseline Gain Scheduling Proportional Integral Derivative pitch controller </a:t>
            </a:r>
            <a:r>
              <a:rPr lang="en-US" baseline="30000" dirty="0"/>
              <a:t>[1]</a:t>
            </a:r>
          </a:p>
          <a:p>
            <a:pPr>
              <a:spcAft>
                <a:spcPts val="300"/>
              </a:spcAft>
            </a:pPr>
            <a:endParaRPr lang="en-US" sz="2200" b="1" i="1" dirty="0">
              <a:effectLst>
                <a:outerShdw blurRad="38100" dist="38100" dir="2700000" algn="tl">
                  <a:srgbClr val="000000">
                    <a:alpha val="43137"/>
                  </a:srgbClr>
                </a:outerShdw>
              </a:effectLst>
            </a:endParaRPr>
          </a:p>
          <a:p>
            <a:pPr>
              <a:spcAft>
                <a:spcPts val="300"/>
              </a:spcAft>
            </a:pPr>
            <a:endParaRPr lang="en-US" sz="2200" b="1" i="1" dirty="0">
              <a:effectLst>
                <a:outerShdw blurRad="38100" dist="38100" dir="2700000" algn="tl">
                  <a:srgbClr val="000000">
                    <a:alpha val="43137"/>
                  </a:srgbClr>
                </a:outerShdw>
              </a:effectLst>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466046184"/>
              </p:ext>
            </p:extLst>
          </p:nvPr>
        </p:nvGraphicFramePr>
        <p:xfrm>
          <a:off x="2271713" y="1703388"/>
          <a:ext cx="4203700" cy="584200"/>
        </p:xfrm>
        <a:graphic>
          <a:graphicData uri="http://schemas.openxmlformats.org/presentationml/2006/ole">
            <mc:AlternateContent xmlns:mc="http://schemas.openxmlformats.org/markup-compatibility/2006">
              <mc:Choice xmlns:v="urn:schemas-microsoft-com:vml" Requires="v">
                <p:oleObj spid="_x0000_s347462" name="Equation" r:id="rId4" imgW="4203360" imgH="583920" progId="Equation.DSMT4">
                  <p:embed/>
                </p:oleObj>
              </mc:Choice>
              <mc:Fallback>
                <p:oleObj name="Equation" r:id="rId4" imgW="4203360" imgH="583920" progId="Equation.DSMT4">
                  <p:embed/>
                  <p:pic>
                    <p:nvPicPr>
                      <p:cNvPr id="0" name=""/>
                      <p:cNvPicPr/>
                      <p:nvPr/>
                    </p:nvPicPr>
                    <p:blipFill>
                      <a:blip r:embed="rId5"/>
                      <a:stretch>
                        <a:fillRect/>
                      </a:stretch>
                    </p:blipFill>
                    <p:spPr>
                      <a:xfrm>
                        <a:off x="2271713" y="1703388"/>
                        <a:ext cx="4203700" cy="5842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413862787"/>
              </p:ext>
            </p:extLst>
          </p:nvPr>
        </p:nvGraphicFramePr>
        <p:xfrm>
          <a:off x="1133475" y="3769647"/>
          <a:ext cx="1816100" cy="838200"/>
        </p:xfrm>
        <a:graphic>
          <a:graphicData uri="http://schemas.openxmlformats.org/presentationml/2006/ole">
            <mc:AlternateContent xmlns:mc="http://schemas.openxmlformats.org/markup-compatibility/2006">
              <mc:Choice xmlns:v="urn:schemas-microsoft-com:vml" Requires="v">
                <p:oleObj spid="_x0000_s347463" name="Equation" r:id="rId6" imgW="1815840" imgH="838080" progId="Equation.DSMT4">
                  <p:embed/>
                </p:oleObj>
              </mc:Choice>
              <mc:Fallback>
                <p:oleObj name="Equation" r:id="rId6" imgW="1815840" imgH="838080" progId="Equation.DSMT4">
                  <p:embed/>
                  <p:pic>
                    <p:nvPicPr>
                      <p:cNvPr id="0" name=""/>
                      <p:cNvPicPr/>
                      <p:nvPr/>
                    </p:nvPicPr>
                    <p:blipFill>
                      <a:blip r:embed="rId7"/>
                      <a:stretch>
                        <a:fillRect/>
                      </a:stretch>
                    </p:blipFill>
                    <p:spPr>
                      <a:xfrm>
                        <a:off x="1133475" y="3769647"/>
                        <a:ext cx="1816100" cy="838200"/>
                      </a:xfrm>
                      <a:prstGeom prst="rect">
                        <a:avLst/>
                      </a:prstGeom>
                    </p:spPr>
                  </p:pic>
                </p:oleObj>
              </mc:Fallback>
            </mc:AlternateContent>
          </a:graphicData>
        </a:graphic>
      </p:graphicFrame>
      <p:sp>
        <p:nvSpPr>
          <p:cNvPr id="9"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Baseline Pitch Control</a:t>
            </a:r>
          </a:p>
        </p:txBody>
      </p:sp>
      <mc:AlternateContent xmlns:mc="http://schemas.openxmlformats.org/markup-compatibility/2006" xmlns:a14="http://schemas.microsoft.com/office/drawing/2010/main">
        <mc:Choice Requires="a14">
          <p:sp>
            <p:nvSpPr>
              <p:cNvPr id="10" name="TextBox 9"/>
              <p:cNvSpPr txBox="1"/>
              <p:nvPr/>
            </p:nvSpPr>
            <p:spPr>
              <a:xfrm>
                <a:off x="609086" y="2291968"/>
                <a:ext cx="8065012" cy="841757"/>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r>
                      <a:rPr lang="en-US" i="1" dirty="0" smtClean="0">
                        <a:latin typeface="Cambria Math"/>
                        <a:ea typeface="Cambria Math"/>
                      </a:rPr>
                      <m:t>∆</m:t>
                    </m:r>
                    <m:r>
                      <a:rPr lang="en-US" i="1" dirty="0" smtClean="0">
                        <a:latin typeface="Cambria Math"/>
                        <a:ea typeface="Cambria Math"/>
                      </a:rPr>
                      <m:t>𝜃</m:t>
                    </m:r>
                  </m:oMath>
                </a14:m>
                <a:r>
                  <a:rPr lang="en-US" dirty="0"/>
                  <a:t>: small perturbation of blade pitch angle about the operating point</a:t>
                </a:r>
              </a:p>
              <a:p>
                <a:pPr marL="342900" indent="-342900">
                  <a:spcAft>
                    <a:spcPts val="500"/>
                  </a:spcAft>
                  <a:buFont typeface="Wingdings" panose="05000000000000000000" pitchFamily="2" charset="2"/>
                  <a:buChar char="§"/>
                </a:pPr>
                <a14:m>
                  <m:oMath xmlns:m="http://schemas.openxmlformats.org/officeDocument/2006/math">
                    <m:r>
                      <a:rPr lang="en-US" b="0" i="1" dirty="0" smtClean="0">
                        <a:latin typeface="Cambria Math"/>
                        <a:ea typeface="Cambria Math"/>
                      </a:rPr>
                      <m:t>∆</m:t>
                    </m:r>
                    <m:r>
                      <a:rPr lang="en-US" b="0" i="1" dirty="0" smtClean="0">
                        <a:latin typeface="Cambria Math"/>
                        <a:ea typeface="Cambria Math"/>
                      </a:rPr>
                      <m:t>𝜔</m:t>
                    </m:r>
                  </m:oMath>
                </a14:m>
                <a:r>
                  <a:rPr lang="en-US" dirty="0"/>
                  <a:t>: error between measured generator speed and rated set point value</a:t>
                </a:r>
                <a:endParaRPr lang="en-US" i="1" dirty="0">
                  <a:latin typeface="Cambria Math"/>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09086" y="2291968"/>
                <a:ext cx="8065012" cy="841757"/>
              </a:xfrm>
              <a:prstGeom prst="rect">
                <a:avLst/>
              </a:prstGeom>
              <a:blipFill rotWithShape="1">
                <a:blip r:embed="rId9"/>
                <a:stretch>
                  <a:fillRect l="-529" t="-3623"/>
                </a:stretch>
              </a:blipFill>
            </p:spPr>
            <p:txBody>
              <a:bodyPr/>
              <a:lstStyle/>
              <a:p>
                <a:r>
                  <a:rPr lang="en-US">
                    <a:noFill/>
                  </a:rPr>
                  <a:t> </a:t>
                </a:r>
              </a:p>
            </p:txBody>
          </p:sp>
        </mc:Fallback>
      </mc:AlternateContent>
      <p:sp>
        <p:nvSpPr>
          <p:cNvPr id="11" name="TextBox 10"/>
          <p:cNvSpPr txBox="1"/>
          <p:nvPr/>
        </p:nvSpPr>
        <p:spPr>
          <a:xfrm>
            <a:off x="444497" y="3071757"/>
            <a:ext cx="8581515" cy="1146468"/>
          </a:xfrm>
          <a:prstGeom prst="rect">
            <a:avLst/>
          </a:prstGeom>
          <a:noFill/>
        </p:spPr>
        <p:txBody>
          <a:bodyPr wrap="square" rtlCol="0">
            <a:spAutoFit/>
          </a:bodyPr>
          <a:lstStyle/>
          <a:p>
            <a:pPr>
              <a:spcAft>
                <a:spcPts val="300"/>
              </a:spcAft>
            </a:pPr>
            <a:r>
              <a:rPr lang="en-US" sz="2200" b="1" i="1" dirty="0"/>
              <a:t>Gain scheduling factor to accommodate time-varying operating wind condition</a:t>
            </a:r>
          </a:p>
          <a:p>
            <a:pPr>
              <a:spcAft>
                <a:spcPts val="300"/>
              </a:spcAft>
            </a:pPr>
            <a:endParaRPr lang="en-US" sz="2200" b="1" i="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TextBox 2"/>
              <p:cNvSpPr txBox="1"/>
              <p:nvPr/>
            </p:nvSpPr>
            <p:spPr>
              <a:xfrm>
                <a:off x="609086" y="4617558"/>
                <a:ext cx="2657988" cy="1477328"/>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𝜃</m:t>
                        </m:r>
                      </m:e>
                      <m:sub>
                        <m:r>
                          <a:rPr lang="en-US" b="0" i="1" smtClean="0">
                            <a:latin typeface="Cambria Math"/>
                          </a:rPr>
                          <m:t>𝑘</m:t>
                        </m:r>
                      </m:sub>
                    </m:sSub>
                  </m:oMath>
                </a14:m>
                <a:r>
                  <a:rPr lang="en-US" dirty="0"/>
                  <a:t>: blade pitch angle at which the pitch sensitivity is doubled from its value at the rated operating point.</a:t>
                </a:r>
              </a:p>
            </p:txBody>
          </p:sp>
        </mc:Choice>
        <mc:Fallback xmlns="">
          <p:sp>
            <p:nvSpPr>
              <p:cNvPr id="3" name="TextBox 2"/>
              <p:cNvSpPr txBox="1">
                <a:spLocks noRot="1" noChangeAspect="1" noMove="1" noResize="1" noEditPoints="1" noAdjustHandles="1" noChangeArrowheads="1" noChangeShapeType="1" noTextEdit="1"/>
              </p:cNvSpPr>
              <p:nvPr/>
            </p:nvSpPr>
            <p:spPr>
              <a:xfrm>
                <a:off x="609086" y="4617558"/>
                <a:ext cx="2657988" cy="1477328"/>
              </a:xfrm>
              <a:prstGeom prst="rect">
                <a:avLst/>
              </a:prstGeom>
              <a:blipFill rotWithShape="0">
                <a:blip r:embed="rId10"/>
                <a:stretch>
                  <a:fillRect l="-1606" t="-2058" r="-1147" b="-53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09086" y="6027786"/>
                <a:ext cx="8065012" cy="390748"/>
              </a:xfrm>
              <a:prstGeom prst="rect">
                <a:avLst/>
              </a:prstGeom>
              <a:noFill/>
            </p:spPr>
            <p:txBody>
              <a:bodyPr wrap="square" rtlCol="0">
                <a:spAutoFit/>
              </a:bodyPr>
              <a:lstStyle/>
              <a:p>
                <a:pPr marL="285750" indent="-285750">
                  <a:buFont typeface="Wingdings" panose="05000000000000000000" pitchFamily="2" charset="2"/>
                  <a:buChar char="§"/>
                </a:pPr>
                <a:r>
                  <a:rPr lang="en-US" dirty="0"/>
                  <a:t>Gain scheduling:  </a:t>
                </a:r>
                <a14:m>
                  <m:oMath xmlns:m="http://schemas.openxmlformats.org/officeDocument/2006/math">
                    <m:sSub>
                      <m:sSubPr>
                        <m:ctrlPr>
                          <a:rPr lang="en-US" i="1" smtClean="0">
                            <a:latin typeface="Cambria Math"/>
                          </a:rPr>
                        </m:ctrlPr>
                      </m:sSubPr>
                      <m:e>
                        <m:r>
                          <a:rPr lang="en-US" b="0" i="1" smtClean="0">
                            <a:latin typeface="Cambria Math"/>
                          </a:rPr>
                          <m:t>𝐾</m:t>
                        </m:r>
                      </m:e>
                      <m:sub>
                        <m:r>
                          <a:rPr lang="en-US" b="0" i="1" smtClean="0">
                            <a:latin typeface="Cambria Math"/>
                          </a:rPr>
                          <m:t>𝑝</m:t>
                        </m:r>
                        <m:r>
                          <a:rPr lang="en-US" b="0" i="1" smtClean="0">
                            <a:latin typeface="Cambria Math"/>
                          </a:rPr>
                          <m:t> </m:t>
                        </m:r>
                      </m:sub>
                    </m:sSub>
                    <m:sSub>
                      <m:sSubPr>
                        <m:ctrlPr>
                          <a:rPr lang="en-US" i="1" smtClean="0">
                            <a:latin typeface="Cambria Math"/>
                          </a:rPr>
                        </m:ctrlPr>
                      </m:sSubPr>
                      <m:e>
                        <m:r>
                          <a:rPr lang="en-US" b="0" i="1" smtClean="0">
                            <a:latin typeface="Cambria Math"/>
                          </a:rPr>
                          <m:t>,</m:t>
                        </m:r>
                        <m:r>
                          <a:rPr lang="en-US" b="0" i="1" smtClean="0">
                            <a:latin typeface="Cambria Math"/>
                          </a:rPr>
                          <m:t>𝐾</m:t>
                        </m:r>
                      </m:e>
                      <m:sub>
                        <m:r>
                          <a:rPr lang="en-US" b="0" i="1" smtClean="0">
                            <a:latin typeface="Cambria Math"/>
                          </a:rPr>
                          <m:t>𝐼</m:t>
                        </m:r>
                      </m:sub>
                    </m:sSub>
                  </m:oMath>
                </a14:m>
                <a:r>
                  <a:rPr lang="en-US" dirty="0"/>
                  <a:t>, </a:t>
                </a:r>
                <a14:m>
                  <m:oMath xmlns:m="http://schemas.openxmlformats.org/officeDocument/2006/math">
                    <m:sSub>
                      <m:sSubPr>
                        <m:ctrlPr>
                          <a:rPr lang="en-US" i="1" dirty="0" smtClean="0">
                            <a:latin typeface="Cambria Math"/>
                          </a:rPr>
                        </m:ctrlPr>
                      </m:sSubPr>
                      <m:e>
                        <m:r>
                          <a:rPr lang="en-US" b="0" i="1" dirty="0" smtClean="0">
                            <a:latin typeface="Cambria Math"/>
                          </a:rPr>
                          <m:t>𝐾</m:t>
                        </m:r>
                      </m:e>
                      <m:sub>
                        <m:r>
                          <a:rPr lang="en-US" b="0" i="1" dirty="0" smtClean="0">
                            <a:latin typeface="Cambria Math"/>
                          </a:rPr>
                          <m:t>𝐷</m:t>
                        </m:r>
                      </m:sub>
                    </m:sSub>
                  </m:oMath>
                </a14:m>
                <a:r>
                  <a:rPr lang="en-US" dirty="0"/>
                  <a:t> are changed</a:t>
                </a:r>
              </a:p>
            </p:txBody>
          </p:sp>
        </mc:Choice>
        <mc:Fallback xmlns="">
          <p:sp>
            <p:nvSpPr>
              <p:cNvPr id="5" name="TextBox 4"/>
              <p:cNvSpPr txBox="1">
                <a:spLocks noRot="1" noChangeAspect="1" noMove="1" noResize="1" noEditPoints="1" noAdjustHandles="1" noChangeArrowheads="1" noChangeShapeType="1" noTextEdit="1"/>
              </p:cNvSpPr>
              <p:nvPr/>
            </p:nvSpPr>
            <p:spPr>
              <a:xfrm>
                <a:off x="609086" y="6027786"/>
                <a:ext cx="8065012" cy="390748"/>
              </a:xfrm>
              <a:prstGeom prst="rect">
                <a:avLst/>
              </a:prstGeom>
              <a:blipFill rotWithShape="0">
                <a:blip r:embed="rId11"/>
                <a:stretch>
                  <a:fillRect l="-529" t="-9375" b="-18750"/>
                </a:stretch>
              </a:blipFill>
            </p:spPr>
            <p:txBody>
              <a:bodyPr/>
              <a:lstStyle/>
              <a:p>
                <a:r>
                  <a:rPr lang="en-US">
                    <a:noFill/>
                  </a:rPr>
                  <a:t> </a:t>
                </a:r>
              </a:p>
            </p:txBody>
          </p:sp>
        </mc:Fallback>
      </mc:AlternateContent>
      <p:pic>
        <p:nvPicPr>
          <p:cNvPr id="7" name="Picture 6"/>
          <p:cNvPicPr>
            <a:picLocks noChangeAspect="1"/>
          </p:cNvPicPr>
          <p:nvPr/>
        </p:nvPicPr>
        <p:blipFill>
          <a:blip r:embed="rId12"/>
          <a:stretch>
            <a:fillRect/>
          </a:stretch>
        </p:blipFill>
        <p:spPr>
          <a:xfrm>
            <a:off x="3003576" y="3726573"/>
            <a:ext cx="6140424" cy="2135922"/>
          </a:xfrm>
          <a:prstGeom prst="rect">
            <a:avLst/>
          </a:prstGeom>
        </p:spPr>
      </p:pic>
      <p:sp>
        <p:nvSpPr>
          <p:cNvPr id="6" name="Rectangle 5"/>
          <p:cNvSpPr/>
          <p:nvPr/>
        </p:nvSpPr>
        <p:spPr>
          <a:xfrm>
            <a:off x="2612441" y="6290834"/>
            <a:ext cx="6448426" cy="315471"/>
          </a:xfrm>
          <a:prstGeom prst="rect">
            <a:avLst/>
          </a:prstGeom>
        </p:spPr>
        <p:txBody>
          <a:bodyPr wrap="square">
            <a:noAutofit/>
          </a:bodyPr>
          <a:lstStyle/>
          <a:p>
            <a:pPr>
              <a:lnSpc>
                <a:spcPct val="125000"/>
              </a:lnSpc>
            </a:pPr>
            <a:r>
              <a:rPr lang="en-US" sz="1400" dirty="0">
                <a:latin typeface="Times New Roman" panose="02020603050405020304" pitchFamily="18" charset="0"/>
                <a:cs typeface="Times New Roman" panose="02020603050405020304" pitchFamily="18" charset="0"/>
              </a:rPr>
              <a:t>[1] </a:t>
            </a:r>
            <a:r>
              <a:rPr lang="en-US" sz="1400" dirty="0" err="1">
                <a:latin typeface="Times New Roman" panose="02020603050405020304" pitchFamily="18" charset="0"/>
                <a:cs typeface="Times New Roman" panose="02020603050405020304" pitchFamily="18" charset="0"/>
              </a:rPr>
              <a:t>Jonkman</a:t>
            </a:r>
            <a:r>
              <a:rPr lang="en-US" sz="1400" dirty="0">
                <a:latin typeface="Times New Roman" panose="02020603050405020304" pitchFamily="18" charset="0"/>
                <a:cs typeface="Times New Roman" panose="02020603050405020304" pitchFamily="18" charset="0"/>
              </a:rPr>
              <a:t> et al., </a:t>
            </a:r>
            <a:r>
              <a:rPr lang="en-US" sz="1400" i="1" dirty="0">
                <a:latin typeface="Times New Roman" panose="02020603050405020304" pitchFamily="18" charset="0"/>
                <a:cs typeface="Times New Roman" panose="02020603050405020304" pitchFamily="18" charset="0"/>
              </a:rPr>
              <a:t>National Renewable Energy Laboratory Technical Report</a:t>
            </a:r>
            <a:r>
              <a:rPr lang="en-US" sz="1400" dirty="0">
                <a:latin typeface="Times New Roman" panose="02020603050405020304" pitchFamily="18" charset="0"/>
                <a:cs typeface="Times New Roman" panose="02020603050405020304" pitchFamily="18" charset="0"/>
              </a:rPr>
              <a:t>, 2009.</a:t>
            </a:r>
          </a:p>
          <a:p>
            <a:pPr>
              <a:lnSpc>
                <a:spcPct val="125000"/>
              </a:lnSpc>
            </a:pPr>
            <a:r>
              <a:rPr lang="en-US" sz="1400" dirty="0">
                <a:latin typeface="Times New Roman" panose="02020603050405020304" pitchFamily="18" charset="0"/>
                <a:cs typeface="Times New Roman" panose="02020603050405020304" pitchFamily="18" charset="0"/>
              </a:rPr>
              <a:t>.</a:t>
            </a:r>
          </a:p>
        </p:txBody>
      </p:sp>
      <p:sp>
        <p:nvSpPr>
          <p:cNvPr id="12" name="Slide Number Placeholder 11"/>
          <p:cNvSpPr>
            <a:spLocks noGrp="1"/>
          </p:cNvSpPr>
          <p:nvPr>
            <p:ph type="sldNum" sz="quarter" idx="4"/>
          </p:nvPr>
        </p:nvSpPr>
        <p:spPr/>
        <p:txBody>
          <a:bodyPr/>
          <a:lstStyle/>
          <a:p>
            <a:fld id="{4A466926-17EF-4CAC-B717-1CD0EBB5093C}" type="slidenum">
              <a:rPr lang="en-US" smtClean="0"/>
              <a:t>10</a:t>
            </a:fld>
            <a:endParaRPr lang="en-US"/>
          </a:p>
        </p:txBody>
      </p:sp>
    </p:spTree>
    <p:extLst>
      <p:ext uri="{BB962C8B-B14F-4D97-AF65-F5344CB8AC3E}">
        <p14:creationId xmlns:p14="http://schemas.microsoft.com/office/powerpoint/2010/main" val="111057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83" name="Rectangle 45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Disturbance observer based controller</a:t>
            </a:r>
          </a:p>
        </p:txBody>
      </p:sp>
      <p:sp>
        <p:nvSpPr>
          <p:cNvPr id="6" name="Rectangle 57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p:cNvSpPr txBox="1"/>
          <p:nvPr/>
        </p:nvSpPr>
        <p:spPr>
          <a:xfrm>
            <a:off x="392111" y="4461760"/>
            <a:ext cx="8537577" cy="2462213"/>
          </a:xfrm>
          <a:prstGeom prst="rect">
            <a:avLst/>
          </a:prstGeom>
          <a:noFill/>
        </p:spPr>
        <p:txBody>
          <a:bodyPr wrap="square" rtlCol="0">
            <a:spAutoFit/>
          </a:bodyPr>
          <a:lstStyle/>
          <a:p>
            <a:pPr>
              <a:spcAft>
                <a:spcPts val="300"/>
              </a:spcAft>
            </a:pPr>
            <a:r>
              <a:rPr lang="en-US" sz="2200" b="1" i="1" dirty="0"/>
              <a:t>Why this controller?</a:t>
            </a:r>
          </a:p>
          <a:p>
            <a:pPr marL="342900" indent="-342900">
              <a:spcAft>
                <a:spcPts val="300"/>
              </a:spcAft>
              <a:buFont typeface="Wingdings" panose="05000000000000000000" pitchFamily="2" charset="2"/>
              <a:buChar char="ü"/>
            </a:pPr>
            <a:r>
              <a:rPr lang="en-US" sz="2000" i="1" dirty="0"/>
              <a:t>PID controller: gains are tuned in rated wind, but time-varying wind speed</a:t>
            </a:r>
          </a:p>
          <a:p>
            <a:pPr marL="342900" indent="-342900">
              <a:spcAft>
                <a:spcPts val="300"/>
              </a:spcAft>
              <a:buFont typeface="Wingdings" panose="05000000000000000000" pitchFamily="2" charset="2"/>
              <a:buChar char="ü"/>
            </a:pPr>
            <a:r>
              <a:rPr lang="en-US" sz="2000" i="1" dirty="0"/>
              <a:t>Gain-scheduling PID: perfect gain correction is not strictly guaranteed</a:t>
            </a:r>
          </a:p>
          <a:p>
            <a:pPr marL="342900" indent="-342900">
              <a:spcAft>
                <a:spcPts val="300"/>
              </a:spcAft>
              <a:buFont typeface="Wingdings" panose="05000000000000000000" pitchFamily="2" charset="2"/>
              <a:buChar char="ü"/>
            </a:pPr>
            <a:r>
              <a:rPr lang="en-US" sz="2000" i="1" dirty="0">
                <a:solidFill>
                  <a:srgbClr val="FF0000"/>
                </a:solidFill>
              </a:rPr>
              <a:t>Augmented controller: inner-loop can further reject low frequency disturbance based on the disturbance suppression of the outer-loop.</a:t>
            </a:r>
          </a:p>
          <a:p>
            <a:pPr marL="342900" indent="-342900">
              <a:spcAft>
                <a:spcPts val="300"/>
              </a:spcAft>
              <a:buFont typeface="Wingdings" panose="05000000000000000000" pitchFamily="2" charset="2"/>
              <a:buChar char="ü"/>
            </a:pPr>
            <a:endParaRPr lang="en-US" sz="2200" b="1" i="1" dirty="0"/>
          </a:p>
        </p:txBody>
      </p:sp>
      <p:sp>
        <p:nvSpPr>
          <p:cNvPr id="12" name="Rectangle 58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58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2" name="TextBox 1"/>
              <p:cNvSpPr txBox="1"/>
              <p:nvPr/>
            </p:nvSpPr>
            <p:spPr>
              <a:xfrm>
                <a:off x="6762260" y="913477"/>
                <a:ext cx="1772140" cy="3554819"/>
              </a:xfrm>
              <a:prstGeom prst="rect">
                <a:avLst/>
              </a:prstGeom>
              <a:noFill/>
              <a:ln w="19050">
                <a:solidFill>
                  <a:schemeClr val="tx2"/>
                </a:solidFill>
              </a:ln>
            </p:spPr>
            <p:txBody>
              <a:bodyPr wrap="square" rtlCol="0">
                <a:spAutoFit/>
              </a:bodyPr>
              <a:lstStyle/>
              <a:p>
                <a:pPr>
                  <a:lnSpc>
                    <a:spcPct val="125000"/>
                  </a:lnSpc>
                </a:pPr>
                <a14:m>
                  <m:oMath xmlns:m="http://schemas.openxmlformats.org/officeDocument/2006/math">
                    <m:sSub>
                      <m:sSubPr>
                        <m:ctrlPr>
                          <a:rPr lang="en-US" sz="1500" i="1" smtClean="0">
                            <a:latin typeface="Cambria Math"/>
                          </a:rPr>
                        </m:ctrlPr>
                      </m:sSubPr>
                      <m:e>
                        <m:r>
                          <a:rPr lang="en-US" sz="1500" b="0" i="1" smtClean="0">
                            <a:latin typeface="Cambria Math"/>
                          </a:rPr>
                          <m:t>𝑑</m:t>
                        </m:r>
                      </m:e>
                      <m:sub>
                        <m:r>
                          <a:rPr lang="en-US" sz="1500" b="0" i="1" smtClean="0">
                            <a:latin typeface="Cambria Math"/>
                          </a:rPr>
                          <m:t>0</m:t>
                        </m:r>
                      </m:sub>
                    </m:sSub>
                    <m:d>
                      <m:dPr>
                        <m:ctrlPr>
                          <a:rPr lang="en-US" sz="1500" i="1" smtClean="0">
                            <a:latin typeface="Cambria Math"/>
                          </a:rPr>
                        </m:ctrlPr>
                      </m:dPr>
                      <m:e>
                        <m:r>
                          <a:rPr lang="en-US" sz="1500" b="0" i="1" smtClean="0">
                            <a:latin typeface="Cambria Math"/>
                          </a:rPr>
                          <m:t>𝑘</m:t>
                        </m:r>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wind disturbance</a:t>
                </a:r>
              </a:p>
              <a:p>
                <a:pPr>
                  <a:lnSpc>
                    <a:spcPct val="125000"/>
                  </a:lnSpc>
                </a:pPr>
                <a14:m>
                  <m:oMath xmlns:m="http://schemas.openxmlformats.org/officeDocument/2006/math">
                    <m:sSub>
                      <m:sSubPr>
                        <m:ctrlPr>
                          <a:rPr lang="en-US" sz="1500" i="1">
                            <a:latin typeface="Cambria Math"/>
                          </a:rPr>
                        </m:ctrlPr>
                      </m:sSubPr>
                      <m:e>
                        <m:r>
                          <a:rPr lang="en-US" sz="1500" i="1">
                            <a:latin typeface="Cambria Math"/>
                          </a:rPr>
                          <m:t>𝑃</m:t>
                        </m:r>
                      </m:e>
                      <m:sub>
                        <m:r>
                          <a:rPr lang="en-US" sz="1500" i="1">
                            <a:latin typeface="Cambria Math"/>
                          </a:rPr>
                          <m:t>𝑑</m:t>
                        </m:r>
                      </m:sub>
                    </m:sSub>
                    <m:d>
                      <m:dPr>
                        <m:ctrlPr>
                          <a:rPr lang="en-US" sz="1500" i="1">
                            <a:latin typeface="Cambria Math"/>
                          </a:rPr>
                        </m:ctrlPr>
                      </m:dPr>
                      <m:e>
                        <m:sSup>
                          <m:sSupPr>
                            <m:ctrlPr>
                              <a:rPr lang="en-US" sz="1500" i="1">
                                <a:latin typeface="Cambria Math"/>
                              </a:rPr>
                            </m:ctrlPr>
                          </m:sSupPr>
                          <m:e>
                            <m:r>
                              <a:rPr lang="en-US" sz="1500" i="1">
                                <a:latin typeface="Cambria Math"/>
                              </a:rPr>
                              <m:t>𝑧</m:t>
                            </m:r>
                          </m:e>
                          <m:sup>
                            <m:r>
                              <a:rPr lang="en-US" sz="1500" i="1">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disturbance model</a:t>
                </a:r>
              </a:p>
              <a:p>
                <a:pPr>
                  <a:lnSpc>
                    <a:spcPct val="125000"/>
                  </a:lnSpc>
                </a:pPr>
                <a14:m>
                  <m:oMath xmlns:m="http://schemas.openxmlformats.org/officeDocument/2006/math">
                    <m:r>
                      <a:rPr lang="en-US" sz="1500" i="1">
                        <a:latin typeface="Cambria Math"/>
                      </a:rPr>
                      <m:t>𝑃</m:t>
                    </m:r>
                    <m:d>
                      <m:dPr>
                        <m:ctrlPr>
                          <a:rPr lang="en-US" sz="1500" i="1">
                            <a:latin typeface="Cambria Math"/>
                          </a:rPr>
                        </m:ctrlPr>
                      </m:dPr>
                      <m:e>
                        <m:sSup>
                          <m:sSupPr>
                            <m:ctrlPr>
                              <a:rPr lang="en-US" sz="1500" i="1">
                                <a:latin typeface="Cambria Math"/>
                              </a:rPr>
                            </m:ctrlPr>
                          </m:sSupPr>
                          <m:e>
                            <m:r>
                              <a:rPr lang="en-US" sz="1500" i="1">
                                <a:latin typeface="Cambria Math"/>
                              </a:rPr>
                              <m:t>𝑧</m:t>
                            </m:r>
                          </m:e>
                          <m:sup>
                            <m:r>
                              <a:rPr lang="en-US" sz="1500" i="1">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plant model</a:t>
                </a:r>
              </a:p>
              <a:p>
                <a:pPr>
                  <a:lnSpc>
                    <a:spcPct val="125000"/>
                  </a:lnSpc>
                </a:pPr>
                <a14:m>
                  <m:oMath xmlns:m="http://schemas.openxmlformats.org/officeDocument/2006/math">
                    <m:sSup>
                      <m:sSupPr>
                        <m:ctrlPr>
                          <a:rPr lang="en-US" sz="1500" i="1">
                            <a:latin typeface="Cambria Math"/>
                          </a:rPr>
                        </m:ctrlPr>
                      </m:sSupPr>
                      <m:e>
                        <m:r>
                          <a:rPr lang="en-US" sz="1500" i="1">
                            <a:latin typeface="Cambria Math"/>
                          </a:rPr>
                          <m:t>𝑃</m:t>
                        </m:r>
                      </m:e>
                      <m:sup>
                        <m:r>
                          <a:rPr lang="en-US" sz="1500" i="1">
                            <a:latin typeface="Cambria Math"/>
                          </a:rPr>
                          <m:t>−1</m:t>
                        </m:r>
                      </m:sup>
                    </m:sSup>
                    <m:d>
                      <m:dPr>
                        <m:ctrlPr>
                          <a:rPr lang="en-US" sz="1500" i="1">
                            <a:latin typeface="Cambria Math"/>
                          </a:rPr>
                        </m:ctrlPr>
                      </m:dPr>
                      <m:e>
                        <m:sSup>
                          <m:sSupPr>
                            <m:ctrlPr>
                              <a:rPr lang="en-US" sz="1500" i="1">
                                <a:latin typeface="Cambria Math"/>
                              </a:rPr>
                            </m:ctrlPr>
                          </m:sSupPr>
                          <m:e>
                            <m:r>
                              <a:rPr lang="en-US" sz="1500" i="1">
                                <a:latin typeface="Cambria Math"/>
                              </a:rPr>
                              <m:t>𝑧</m:t>
                            </m:r>
                          </m:e>
                          <m:sup>
                            <m:r>
                              <a:rPr lang="en-US" sz="1500" i="1">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model inversion</a:t>
                </a:r>
              </a:p>
              <a:p>
                <a:pPr>
                  <a:lnSpc>
                    <a:spcPct val="125000"/>
                  </a:lnSpc>
                </a:pPr>
                <a14:m>
                  <m:oMath xmlns:m="http://schemas.openxmlformats.org/officeDocument/2006/math">
                    <m:r>
                      <a:rPr lang="en-US" sz="1500" b="0" i="1" smtClean="0">
                        <a:latin typeface="Cambria Math"/>
                      </a:rPr>
                      <m:t>𝑄</m:t>
                    </m:r>
                    <m:d>
                      <m:dPr>
                        <m:ctrlPr>
                          <a:rPr lang="en-US" sz="1500" b="0" i="1" smtClean="0">
                            <a:latin typeface="Cambria Math"/>
                          </a:rPr>
                        </m:ctrlPr>
                      </m:dPr>
                      <m:e>
                        <m:sSup>
                          <m:sSupPr>
                            <m:ctrlPr>
                              <a:rPr lang="en-US" sz="1500" b="0" i="1" smtClean="0">
                                <a:latin typeface="Cambria Math"/>
                              </a:rPr>
                            </m:ctrlPr>
                          </m:sSupPr>
                          <m:e>
                            <m:r>
                              <a:rPr lang="en-US" sz="1500" b="0" i="1" smtClean="0">
                                <a:latin typeface="Cambria Math"/>
                              </a:rPr>
                              <m:t>𝑧</m:t>
                            </m:r>
                          </m:e>
                          <m:sup>
                            <m:r>
                              <a:rPr lang="en-US" sz="1500" b="0" i="1" smtClean="0">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filter</a:t>
                </a:r>
              </a:p>
              <a:p>
                <a:pPr>
                  <a:lnSpc>
                    <a:spcPct val="125000"/>
                  </a:lnSpc>
                </a:pPr>
                <a14:m>
                  <m:oMath xmlns:m="http://schemas.openxmlformats.org/officeDocument/2006/math">
                    <m:r>
                      <a:rPr lang="en-US" sz="1500" b="0" i="1" smtClean="0">
                        <a:latin typeface="Cambria Math"/>
                      </a:rPr>
                      <m:t>𝐶</m:t>
                    </m:r>
                    <m:d>
                      <m:dPr>
                        <m:ctrlPr>
                          <a:rPr lang="en-US" sz="1500" i="1">
                            <a:latin typeface="Cambria Math"/>
                          </a:rPr>
                        </m:ctrlPr>
                      </m:dPr>
                      <m:e>
                        <m:sSup>
                          <m:sSupPr>
                            <m:ctrlPr>
                              <a:rPr lang="en-US" sz="1500" i="1">
                                <a:latin typeface="Cambria Math"/>
                              </a:rPr>
                            </m:ctrlPr>
                          </m:sSupPr>
                          <m:e>
                            <m:r>
                              <a:rPr lang="en-US" sz="1500" i="1">
                                <a:latin typeface="Cambria Math"/>
                              </a:rPr>
                              <m:t>𝑧</m:t>
                            </m:r>
                          </m:e>
                          <m:sup>
                            <m:r>
                              <a:rPr lang="en-US" sz="1500" i="1">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PID controller</a:t>
                </a:r>
              </a:p>
            </p:txBody>
          </p:sp>
        </mc:Choice>
        <mc:Fallback xmlns="">
          <p:sp>
            <p:nvSpPr>
              <p:cNvPr id="2" name="TextBox 1"/>
              <p:cNvSpPr txBox="1">
                <a:spLocks noRot="1" noChangeAspect="1" noMove="1" noResize="1" noEditPoints="1" noAdjustHandles="1" noChangeArrowheads="1" noChangeShapeType="1" noTextEdit="1"/>
              </p:cNvSpPr>
              <p:nvPr/>
            </p:nvSpPr>
            <p:spPr>
              <a:xfrm>
                <a:off x="6762260" y="913477"/>
                <a:ext cx="1772140" cy="3554819"/>
              </a:xfrm>
              <a:prstGeom prst="rect">
                <a:avLst/>
              </a:prstGeom>
              <a:blipFill rotWithShape="1">
                <a:blip r:embed="rId4"/>
                <a:stretch>
                  <a:fillRect l="-680"/>
                </a:stretch>
              </a:blipFill>
              <a:ln w="19050">
                <a:solidFill>
                  <a:schemeClr val="tx2"/>
                </a:solidFill>
              </a:ln>
            </p:spPr>
            <p:txBody>
              <a:bodyPr/>
              <a:lstStyle/>
              <a:p>
                <a:r>
                  <a:rPr lang="en-US">
                    <a:noFill/>
                  </a:rPr>
                  <a:t> </a:t>
                </a:r>
              </a:p>
            </p:txBody>
          </p:sp>
        </mc:Fallback>
      </mc:AlternateContent>
      <p:pic>
        <p:nvPicPr>
          <p:cNvPr id="3379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76" y="939577"/>
            <a:ext cx="6357784" cy="3416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527300" y="1999093"/>
            <a:ext cx="3273425" cy="224241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4"/>
          </p:nvPr>
        </p:nvSpPr>
        <p:spPr/>
        <p:txBody>
          <a:bodyPr/>
          <a:lstStyle/>
          <a:p>
            <a:fld id="{4A466926-17EF-4CAC-B717-1CD0EBB5093C}" type="slidenum">
              <a:rPr lang="en-US" smtClean="0"/>
              <a:t>11</a:t>
            </a:fld>
            <a:endParaRPr lang="en-US"/>
          </a:p>
        </p:txBody>
      </p:sp>
      <p:grpSp>
        <p:nvGrpSpPr>
          <p:cNvPr id="21" name="Group 20"/>
          <p:cNvGrpSpPr/>
          <p:nvPr/>
        </p:nvGrpSpPr>
        <p:grpSpPr>
          <a:xfrm>
            <a:off x="601663" y="4530725"/>
            <a:ext cx="8458200" cy="1935861"/>
            <a:chOff x="601663" y="4530725"/>
            <a:chExt cx="8458200" cy="1935861"/>
          </a:xfrm>
        </p:grpSpPr>
        <p:sp>
          <p:nvSpPr>
            <p:cNvPr id="7" name="Curved Left Arrow 6"/>
            <p:cNvSpPr/>
            <p:nvPr/>
          </p:nvSpPr>
          <p:spPr>
            <a:xfrm>
              <a:off x="4660900" y="5172879"/>
              <a:ext cx="568325" cy="1243479"/>
            </a:xfrm>
            <a:prstGeom prst="curved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p:cNvGrpSpPr/>
            <p:nvPr/>
          </p:nvGrpSpPr>
          <p:grpSpPr>
            <a:xfrm>
              <a:off x="601663" y="4530725"/>
              <a:ext cx="8458200" cy="1935861"/>
              <a:chOff x="601663" y="4530725"/>
              <a:chExt cx="8458200" cy="1935861"/>
            </a:xfrm>
          </p:grpSpPr>
          <mc:AlternateContent xmlns:mc="http://schemas.openxmlformats.org/markup-compatibility/2006" xmlns:a14="http://schemas.microsoft.com/office/drawing/2010/main">
            <mc:Choice Requires="a14">
              <p:graphicFrame>
                <p:nvGraphicFramePr>
                  <p:cNvPr id="14" name="Object 13"/>
                  <p:cNvGraphicFramePr>
                    <a:graphicFrameLocks noChangeAspect="1"/>
                  </p:cNvGraphicFramePr>
                  <p:nvPr>
                    <p:extLst>
                      <p:ext uri="{D42A27DB-BD31-4B8C-83A1-F6EECF244321}">
                        <p14:modId xmlns:p14="http://schemas.microsoft.com/office/powerpoint/2010/main" val="3311123122"/>
                      </p:ext>
                    </p:extLst>
                  </p:nvPr>
                </p:nvGraphicFramePr>
                <p:xfrm>
                  <a:off x="601663" y="4530725"/>
                  <a:ext cx="8458200" cy="990600"/>
                </p:xfrm>
                <a:graphic>
                  <a:graphicData uri="http://schemas.openxmlformats.org/presentationml/2006/ole">
                    <mc:AlternateContent>
                      <mc:Choice xmlns:v="urn:schemas-microsoft-com:vml" Requires="v">
                        <p:oleObj spid="_x0000_s338605" name="Equation" r:id="rId6" imgW="8458200" imgH="990360" progId="Equation.DSMT4">
                          <p:embed/>
                        </p:oleObj>
                      </mc:Choice>
                      <mc:Fallback>
                        <p:oleObj name="Equation" r:id="rId6" imgW="8458200" imgH="990360" progId="Equation.DSMT4">
                          <p:embed/>
                          <p:pic>
                            <p:nvPicPr>
                              <p:cNvPr id="0" name=""/>
                              <p:cNvPicPr/>
                              <p:nvPr/>
                            </p:nvPicPr>
                            <p:blipFill>
                              <a:blip r:embed="rId7"/>
                              <a:stretch>
                                <a:fillRect/>
                              </a:stretch>
                            </p:blipFill>
                            <p:spPr>
                              <a:xfrm>
                                <a:off x="601663" y="4530725"/>
                                <a:ext cx="8458200" cy="990600"/>
                              </a:xfrm>
                              <a:prstGeom prst="rect">
                                <a:avLst/>
                              </a:prstGeom>
                            </p:spPr>
                          </p:pic>
                        </p:oleObj>
                      </mc:Fallback>
                    </mc:AlternateContent>
                  </a:graphicData>
                </a:graphic>
              </p:graphicFrame>
            </mc:Choice>
            <mc:Fallback xmlns="">
              <p:graphicFrame>
                <p:nvGraphicFramePr>
                  <p:cNvPr id="14" name="Object 13"/>
                  <p:cNvGraphicFramePr>
                    <a:graphicFrameLocks noChangeAspect="1"/>
                  </p:cNvGraphicFramePr>
                  <p:nvPr>
                    <p:extLst>
                      <p:ext uri="{D42A27DB-BD31-4B8C-83A1-F6EECF244321}">
                        <p14:modId xmlns:p14="http://schemas.microsoft.com/office/powerpoint/2010/main" val="3834627345"/>
                      </p:ext>
                    </p:extLst>
                  </p:nvPr>
                </p:nvGraphicFramePr>
                <p:xfrm>
                  <a:off x="601663" y="4530725"/>
                  <a:ext cx="8458200" cy="990600"/>
                </p:xfrm>
                <a:graphic>
                  <a:graphicData uri="http://schemas.openxmlformats.org/presentationml/2006/ole">
                    <mc:AlternateContent>
                      <mc:Choice xmlns:v="urn:schemas-microsoft-com:vml" Requires="v">
                        <p:oleObj spid="_x0000_s338545" name="Equation" r:id="rId8" imgW="8458200" imgH="990360" progId="Equation.DSMT4">
                          <p:embed/>
                        </p:oleObj>
                      </mc:Choice>
                      <mc:Fallback>
                        <p:oleObj name="Equation" r:id="rId8" imgW="8458200" imgH="990360" progId="Equation.DSMT4">
                          <p:embed/>
                          <p:pic>
                            <p:nvPicPr>
                              <p:cNvPr id="0" name=""/>
                              <p:cNvPicPr/>
                              <p:nvPr/>
                            </p:nvPicPr>
                            <p:blipFill>
                              <a:blip r:embed="rId9"/>
                              <a:stretch>
                                <a:fillRect/>
                              </a:stretch>
                            </p:blipFill>
                            <p:spPr>
                              <a:xfrm>
                                <a:off x="601663" y="4530725"/>
                                <a:ext cx="8458200" cy="9906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8" name="TextBox 17"/>
                  <p:cNvSpPr txBox="1"/>
                  <p:nvPr/>
                </p:nvSpPr>
                <p:spPr>
                  <a:xfrm>
                    <a:off x="844550" y="5533718"/>
                    <a:ext cx="3651249" cy="416717"/>
                  </a:xfrm>
                  <a:prstGeom prst="rect">
                    <a:avLst/>
                  </a:prstGeom>
                  <a:noFill/>
                </p:spPr>
                <p:txBody>
                  <a:bodyPr wrap="square" rtlCol="0">
                    <a:spAutoFit/>
                  </a:bodyPr>
                  <a:lstStyle/>
                  <a:p>
                    <a14:m>
                      <m:oMath xmlns:m="http://schemas.openxmlformats.org/officeDocument/2006/math">
                        <m:acc>
                          <m:accPr>
                            <m:chr m:val="̂"/>
                            <m:ctrlPr>
                              <a:rPr lang="en-US" sz="2000" i="1" smtClean="0">
                                <a:solidFill>
                                  <a:srgbClr val="FF0000"/>
                                </a:solidFill>
                                <a:latin typeface="Cambria Math"/>
                              </a:rPr>
                            </m:ctrlPr>
                          </m:accPr>
                          <m:e>
                            <m:r>
                              <a:rPr lang="en-US" sz="2000" b="0" i="1" smtClean="0">
                                <a:solidFill>
                                  <a:srgbClr val="FF0000"/>
                                </a:solidFill>
                                <a:latin typeface="Cambria Math"/>
                              </a:rPr>
                              <m:t>𝑑</m:t>
                            </m:r>
                          </m:e>
                        </m:acc>
                        <m:d>
                          <m:dPr>
                            <m:ctrlPr>
                              <a:rPr lang="en-US" sz="2000" i="1" smtClean="0">
                                <a:solidFill>
                                  <a:srgbClr val="FF0000"/>
                                </a:solidFill>
                                <a:latin typeface="Cambria Math"/>
                              </a:rPr>
                            </m:ctrlPr>
                          </m:dPr>
                          <m:e>
                            <m:r>
                              <a:rPr lang="en-US" sz="2000" b="0" i="1" smtClean="0">
                                <a:solidFill>
                                  <a:srgbClr val="FF0000"/>
                                </a:solidFill>
                                <a:latin typeface="Cambria Math"/>
                              </a:rPr>
                              <m:t>𝑘</m:t>
                            </m:r>
                          </m:e>
                        </m:d>
                        <m:r>
                          <a:rPr lang="en-US" sz="2000" b="0" i="1" smtClean="0">
                            <a:solidFill>
                              <a:srgbClr val="FF0000"/>
                            </a:solidFill>
                            <a:latin typeface="Cambria Math"/>
                          </a:rPr>
                          <m:t> </m:t>
                        </m:r>
                      </m:oMath>
                    </a14:m>
                    <a:r>
                      <a:rPr lang="en-US" sz="2000" dirty="0">
                        <a:solidFill>
                          <a:srgbClr val="FF0000"/>
                        </a:solidFill>
                      </a:rPr>
                      <a:t> directly cancels out </a:t>
                    </a:r>
                    <a14:m>
                      <m:oMath xmlns:m="http://schemas.openxmlformats.org/officeDocument/2006/math">
                        <m:r>
                          <a:rPr lang="en-US" sz="2000" b="0" i="1" smtClean="0">
                            <a:solidFill>
                              <a:srgbClr val="FF0000"/>
                            </a:solidFill>
                            <a:latin typeface="Cambria Math"/>
                          </a:rPr>
                          <m:t>𝑑</m:t>
                        </m:r>
                        <m:d>
                          <m:dPr>
                            <m:ctrlPr>
                              <a:rPr lang="en-US" sz="2000" b="0" i="1" smtClean="0">
                                <a:solidFill>
                                  <a:srgbClr val="FF0000"/>
                                </a:solidFill>
                                <a:latin typeface="Cambria Math"/>
                              </a:rPr>
                            </m:ctrlPr>
                          </m:dPr>
                          <m:e>
                            <m:r>
                              <a:rPr lang="en-US" sz="2000" b="0" i="1" smtClean="0">
                                <a:solidFill>
                                  <a:srgbClr val="FF0000"/>
                                </a:solidFill>
                                <a:latin typeface="Cambria Math"/>
                              </a:rPr>
                              <m:t>𝑘</m:t>
                            </m:r>
                          </m:e>
                        </m:d>
                      </m:oMath>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844550" y="5533718"/>
                    <a:ext cx="3651249" cy="416717"/>
                  </a:xfrm>
                  <a:prstGeom prst="rect">
                    <a:avLst/>
                  </a:prstGeom>
                  <a:blipFill>
                    <a:blip r:embed="rId10"/>
                    <a:stretch>
                      <a:fillRect t="-4412" b="-26471"/>
                    </a:stretch>
                  </a:blipFill>
                </p:spPr>
                <p:txBody>
                  <a:bodyPr/>
                  <a:lstStyle/>
                  <a:p>
                    <a:r>
                      <a:rPr lang="en-US">
                        <a:noFill/>
                      </a:rPr>
                      <a:t> </a:t>
                    </a:r>
                  </a:p>
                </p:txBody>
              </p:sp>
            </mc:Fallback>
          </mc:AlternateContent>
          <p:grpSp>
            <p:nvGrpSpPr>
              <p:cNvPr id="8" name="Group 7"/>
              <p:cNvGrpSpPr/>
              <p:nvPr/>
            </p:nvGrpSpPr>
            <p:grpSpPr>
              <a:xfrm>
                <a:off x="6064659" y="6066476"/>
                <a:ext cx="2897288" cy="400110"/>
                <a:chOff x="3373856" y="6169171"/>
                <a:chExt cx="2897288" cy="400110"/>
              </a:xfrm>
            </p:grpSpPr>
            <p:sp>
              <p:nvSpPr>
                <p:cNvPr id="19" name="Right Arrow 18"/>
                <p:cNvSpPr/>
                <p:nvPr/>
              </p:nvSpPr>
              <p:spPr>
                <a:xfrm>
                  <a:off x="3373856" y="6216063"/>
                  <a:ext cx="621324" cy="293077"/>
                </a:xfrm>
                <a:prstGeom prst="righ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176743" y="6169171"/>
                  <a:ext cx="2094401" cy="400110"/>
                </a:xfrm>
                <a:prstGeom prst="rect">
                  <a:avLst/>
                </a:prstGeom>
                <a:noFill/>
              </p:spPr>
              <p:txBody>
                <a:bodyPr wrap="square" rtlCol="0">
                  <a:spAutoFit/>
                </a:bodyPr>
                <a:lstStyle/>
                <a:p>
                  <a:r>
                    <a:rPr lang="en-US" sz="2000" i="1" dirty="0">
                      <a:solidFill>
                        <a:srgbClr val="FF0000"/>
                      </a:solidFill>
                    </a:rPr>
                    <a:t>filter</a:t>
                  </a:r>
                  <a:r>
                    <a:rPr lang="en-US" sz="2000" dirty="0">
                      <a:solidFill>
                        <a:srgbClr val="FF0000"/>
                      </a:solidFill>
                    </a:rPr>
                    <a:t> </a:t>
                  </a:r>
                  <a:r>
                    <a:rPr lang="en-US" sz="2000" i="1" dirty="0">
                      <a:solidFill>
                        <a:srgbClr val="FF0000"/>
                      </a:solidFill>
                    </a:rPr>
                    <a:t>Q</a:t>
                  </a:r>
                </a:p>
              </p:txBody>
            </p:sp>
          </p:grpSp>
          <mc:AlternateContent xmlns:mc="http://schemas.openxmlformats.org/markup-compatibility/2006" xmlns:a14="http://schemas.microsoft.com/office/drawing/2010/main">
            <mc:Choice Requires="a14">
              <p:graphicFrame>
                <p:nvGraphicFramePr>
                  <p:cNvPr id="24" name="Object 23"/>
                  <p:cNvGraphicFramePr>
                    <a:graphicFrameLocks noChangeAspect="1"/>
                  </p:cNvGraphicFramePr>
                  <p:nvPr>
                    <p:extLst>
                      <p:ext uri="{D42A27DB-BD31-4B8C-83A1-F6EECF244321}">
                        <p14:modId xmlns:p14="http://schemas.microsoft.com/office/powerpoint/2010/main" val="474082189"/>
                      </p:ext>
                    </p:extLst>
                  </p:nvPr>
                </p:nvGraphicFramePr>
                <p:xfrm>
                  <a:off x="749300" y="5995555"/>
                  <a:ext cx="3886200" cy="457200"/>
                </p:xfrm>
                <a:graphic>
                  <a:graphicData uri="http://schemas.openxmlformats.org/presentationml/2006/ole">
                    <mc:AlternateContent>
                      <mc:Choice xmlns:v="urn:schemas-microsoft-com:vml" Requires="v">
                        <p:oleObj spid="_x0000_s338606" name="Equation" r:id="rId11" imgW="3886200" imgH="457200" progId="Equation.DSMT4">
                          <p:embed/>
                        </p:oleObj>
                      </mc:Choice>
                      <mc:Fallback>
                        <p:oleObj name="Equation" r:id="rId11" imgW="3886200" imgH="457200" progId="Equation.DSMT4">
                          <p:embed/>
                          <p:pic>
                            <p:nvPicPr>
                              <p:cNvPr id="0" name=""/>
                              <p:cNvPicPr/>
                              <p:nvPr/>
                            </p:nvPicPr>
                            <p:blipFill>
                              <a:blip r:embed="rId12"/>
                              <a:stretch>
                                <a:fillRect/>
                              </a:stretch>
                            </p:blipFill>
                            <p:spPr>
                              <a:xfrm>
                                <a:off x="749300" y="5995555"/>
                                <a:ext cx="3886200" cy="457200"/>
                              </a:xfrm>
                              <a:prstGeom prst="rect">
                                <a:avLst/>
                              </a:prstGeom>
                            </p:spPr>
                          </p:pic>
                        </p:oleObj>
                      </mc:Fallback>
                    </mc:AlternateContent>
                  </a:graphicData>
                </a:graphic>
              </p:graphicFrame>
            </mc:Choice>
            <mc:Fallback xmlns="">
              <p:graphicFrame>
                <p:nvGraphicFramePr>
                  <p:cNvPr id="24" name="Object 23"/>
                  <p:cNvGraphicFramePr>
                    <a:graphicFrameLocks noChangeAspect="1"/>
                  </p:cNvGraphicFramePr>
                  <p:nvPr>
                    <p:extLst>
                      <p:ext uri="{D42A27DB-BD31-4B8C-83A1-F6EECF244321}">
                        <p14:modId xmlns:p14="http://schemas.microsoft.com/office/powerpoint/2010/main" val="474082189"/>
                      </p:ext>
                    </p:extLst>
                  </p:nvPr>
                </p:nvGraphicFramePr>
                <p:xfrm>
                  <a:off x="749300" y="5995555"/>
                  <a:ext cx="3886200" cy="457200"/>
                </p:xfrm>
                <a:graphic>
                  <a:graphicData uri="http://schemas.openxmlformats.org/presentationml/2006/ole">
                    <mc:AlternateContent>
                      <mc:Choice xmlns:v="urn:schemas-microsoft-com:vml" Requires="v">
                        <p:oleObj spid="_x0000_s338546" name="Equation" r:id="rId13" imgW="3886200" imgH="457200" progId="Equation.DSMT4">
                          <p:embed/>
                        </p:oleObj>
                      </mc:Choice>
                      <mc:Fallback>
                        <p:oleObj name="Equation" r:id="rId13" imgW="3886200" imgH="457200" progId="Equation.DSMT4">
                          <p:embed/>
                          <p:pic>
                            <p:nvPicPr>
                              <p:cNvPr id="0" name=""/>
                              <p:cNvPicPr/>
                              <p:nvPr/>
                            </p:nvPicPr>
                            <p:blipFill>
                              <a:blip r:embed="rId14"/>
                              <a:stretch>
                                <a:fillRect/>
                              </a:stretch>
                            </p:blipFill>
                            <p:spPr>
                              <a:xfrm>
                                <a:off x="749300" y="5995555"/>
                                <a:ext cx="3886200" cy="457200"/>
                              </a:xfrm>
                              <a:prstGeom prst="rect">
                                <a:avLst/>
                              </a:prstGeom>
                            </p:spPr>
                          </p:pic>
                        </p:oleObj>
                      </mc:Fallback>
                    </mc:AlternateContent>
                  </a:graphicData>
                </a:graphic>
              </p:graphicFrame>
            </mc:Fallback>
          </mc:AlternateContent>
          <p:grpSp>
            <p:nvGrpSpPr>
              <p:cNvPr id="13" name="Group 12"/>
              <p:cNvGrpSpPr/>
              <p:nvPr/>
            </p:nvGrpSpPr>
            <p:grpSpPr>
              <a:xfrm>
                <a:off x="5270010" y="5239902"/>
                <a:ext cx="3459085" cy="710533"/>
                <a:chOff x="5270010" y="5239902"/>
                <a:chExt cx="3459085" cy="710533"/>
              </a:xfrm>
            </p:grpSpPr>
            <p:grpSp>
              <p:nvGrpSpPr>
                <p:cNvPr id="25" name="Group 24"/>
                <p:cNvGrpSpPr/>
                <p:nvPr/>
              </p:nvGrpSpPr>
              <p:grpSpPr>
                <a:xfrm>
                  <a:off x="5270010" y="5518635"/>
                  <a:ext cx="3459085" cy="431800"/>
                  <a:chOff x="3852663" y="4429125"/>
                  <a:chExt cx="3459085" cy="431800"/>
                </a:xfrm>
              </p:grpSpPr>
              <p:sp>
                <p:nvSpPr>
                  <p:cNvPr id="26" name="TextBox 25"/>
                  <p:cNvSpPr txBox="1"/>
                  <p:nvPr/>
                </p:nvSpPr>
                <p:spPr>
                  <a:xfrm>
                    <a:off x="7074645" y="4458730"/>
                    <a:ext cx="237103"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graphicFrame>
                    <p:nvGraphicFramePr>
                      <p:cNvPr id="28" name="Object 27"/>
                      <p:cNvGraphicFramePr>
                        <a:graphicFrameLocks noChangeAspect="1"/>
                      </p:cNvGraphicFramePr>
                      <p:nvPr>
                        <p:extLst>
                          <p:ext uri="{D42A27DB-BD31-4B8C-83A1-F6EECF244321}">
                            <p14:modId xmlns:p14="http://schemas.microsoft.com/office/powerpoint/2010/main" val="564118066"/>
                          </p:ext>
                        </p:extLst>
                      </p:nvPr>
                    </p:nvGraphicFramePr>
                    <p:xfrm>
                      <a:off x="3852663" y="4429125"/>
                      <a:ext cx="2984500" cy="431800"/>
                    </p:xfrm>
                    <a:graphic>
                      <a:graphicData uri="http://schemas.openxmlformats.org/presentationml/2006/ole">
                        <mc:AlternateContent>
                          <mc:Choice xmlns:v="urn:schemas-microsoft-com:vml" Requires="v">
                            <p:oleObj spid="_x0000_s338607" name="Equation" r:id="rId15" imgW="2984400" imgH="431640" progId="Equation.DSMT4">
                              <p:embed/>
                            </p:oleObj>
                          </mc:Choice>
                          <mc:Fallback>
                            <p:oleObj name="Equation" r:id="rId15" imgW="2984400" imgH="431640" progId="Equation.DSMT4">
                              <p:embed/>
                              <p:pic>
                                <p:nvPicPr>
                                  <p:cNvPr id="0" name=""/>
                                  <p:cNvPicPr/>
                                  <p:nvPr/>
                                </p:nvPicPr>
                                <p:blipFill>
                                  <a:blip r:embed="rId16"/>
                                  <a:stretch>
                                    <a:fillRect/>
                                  </a:stretch>
                                </p:blipFill>
                                <p:spPr>
                                  <a:xfrm>
                                    <a:off x="3852663" y="4429125"/>
                                    <a:ext cx="2984500" cy="431800"/>
                                  </a:xfrm>
                                  <a:prstGeom prst="rect">
                                    <a:avLst/>
                                  </a:prstGeom>
                                </p:spPr>
                              </p:pic>
                            </p:oleObj>
                          </mc:Fallback>
                        </mc:AlternateContent>
                      </a:graphicData>
                    </a:graphic>
                  </p:graphicFrame>
                </mc:Choice>
                <mc:Fallback xmlns="">
                  <p:graphicFrame>
                    <p:nvGraphicFramePr>
                      <p:cNvPr id="28" name="Object 27"/>
                      <p:cNvGraphicFramePr>
                        <a:graphicFrameLocks noChangeAspect="1"/>
                      </p:cNvGraphicFramePr>
                      <p:nvPr>
                        <p:extLst>
                          <p:ext uri="{D42A27DB-BD31-4B8C-83A1-F6EECF244321}">
                            <p14:modId xmlns:p14="http://schemas.microsoft.com/office/powerpoint/2010/main" val="564118066"/>
                          </p:ext>
                        </p:extLst>
                      </p:nvPr>
                    </p:nvGraphicFramePr>
                    <p:xfrm>
                      <a:off x="3852663" y="4429125"/>
                      <a:ext cx="2984500" cy="431800"/>
                    </p:xfrm>
                    <a:graphic>
                      <a:graphicData uri="http://schemas.openxmlformats.org/presentationml/2006/ole">
                        <mc:AlternateContent>
                          <mc:Choice xmlns:v="urn:schemas-microsoft-com:vml" Requires="v">
                            <p:oleObj spid="_x0000_s338547" name="Equation" r:id="rId17" imgW="2984400" imgH="431640" progId="Equation.DSMT4">
                              <p:embed/>
                            </p:oleObj>
                          </mc:Choice>
                          <mc:Fallback>
                            <p:oleObj name="Equation" r:id="rId17" imgW="2984400" imgH="431640" progId="Equation.DSMT4">
                              <p:embed/>
                              <p:pic>
                                <p:nvPicPr>
                                  <p:cNvPr id="0" name=""/>
                                  <p:cNvPicPr/>
                                  <p:nvPr/>
                                </p:nvPicPr>
                                <p:blipFill>
                                  <a:blip r:embed="rId18"/>
                                  <a:stretch>
                                    <a:fillRect/>
                                  </a:stretch>
                                </p:blipFill>
                                <p:spPr>
                                  <a:xfrm>
                                    <a:off x="3852663" y="4429125"/>
                                    <a:ext cx="2984500" cy="431800"/>
                                  </a:xfrm>
                                  <a:prstGeom prst="rect">
                                    <a:avLst/>
                                  </a:prstGeom>
                                </p:spPr>
                              </p:pic>
                            </p:oleObj>
                          </mc:Fallback>
                        </mc:AlternateContent>
                      </a:graphicData>
                    </a:graphic>
                  </p:graphicFrame>
                </mc:Fallback>
              </mc:AlternateContent>
              <p:cxnSp>
                <p:nvCxnSpPr>
                  <p:cNvPr id="29" name="Straight Arrow Connector 28"/>
                  <p:cNvCxnSpPr/>
                  <p:nvPr/>
                </p:nvCxnSpPr>
                <p:spPr>
                  <a:xfrm flipV="1">
                    <a:off x="6886675" y="4643396"/>
                    <a:ext cx="230378" cy="2059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450809" y="5239902"/>
                  <a:ext cx="586195" cy="369332"/>
                </a:xfrm>
                <a:prstGeom prst="rect">
                  <a:avLst/>
                </a:prstGeom>
                <a:noFill/>
              </p:spPr>
              <p:txBody>
                <a:bodyPr wrap="square" rtlCol="0">
                  <a:spAutoFit/>
                </a:bodyPr>
                <a:lstStyle/>
                <a:p>
                  <a:r>
                    <a:rPr lang="en-US" dirty="0"/>
                    <a:t>den</a:t>
                  </a:r>
                </a:p>
              </p:txBody>
            </p:sp>
            <p:sp>
              <p:nvSpPr>
                <p:cNvPr id="30" name="TextBox 29"/>
                <p:cNvSpPr txBox="1"/>
                <p:nvPr/>
              </p:nvSpPr>
              <p:spPr>
                <a:xfrm>
                  <a:off x="6956446" y="5242415"/>
                  <a:ext cx="818033" cy="369332"/>
                </a:xfrm>
                <a:prstGeom prst="rect">
                  <a:avLst/>
                </a:prstGeom>
                <a:noFill/>
              </p:spPr>
              <p:txBody>
                <a:bodyPr wrap="square" rtlCol="0">
                  <a:spAutoFit/>
                </a:bodyPr>
                <a:lstStyle/>
                <a:p>
                  <a:r>
                    <a:rPr lang="en-US" dirty="0" err="1"/>
                    <a:t>num</a:t>
                  </a:r>
                  <a:endParaRPr lang="en-US" dirty="0"/>
                </a:p>
              </p:txBody>
            </p:sp>
          </p:grpSp>
        </p:grpSp>
      </p:grpSp>
      <p:sp>
        <p:nvSpPr>
          <p:cNvPr id="34" name="Rectangle 33"/>
          <p:cNvSpPr/>
          <p:nvPr/>
        </p:nvSpPr>
        <p:spPr>
          <a:xfrm>
            <a:off x="3079387" y="3736400"/>
            <a:ext cx="955460" cy="417265"/>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Connector 34"/>
          <p:cNvSpPr/>
          <p:nvPr/>
        </p:nvSpPr>
        <p:spPr>
          <a:xfrm>
            <a:off x="1955800" y="3329223"/>
            <a:ext cx="571500" cy="549285"/>
          </a:xfrm>
          <a:prstGeom prst="flowChartConnector">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p:cNvSpPr/>
          <p:nvPr/>
        </p:nvSpPr>
        <p:spPr>
          <a:xfrm>
            <a:off x="3878262" y="1960993"/>
            <a:ext cx="571500" cy="549285"/>
          </a:xfrm>
          <a:prstGeom prst="flowChartConnector">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674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2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3969038576"/>
              </p:ext>
            </p:extLst>
          </p:nvPr>
        </p:nvGraphicFramePr>
        <p:xfrm>
          <a:off x="385763" y="3606947"/>
          <a:ext cx="2578100" cy="609600"/>
        </p:xfrm>
        <a:graphic>
          <a:graphicData uri="http://schemas.openxmlformats.org/presentationml/2006/ole">
            <mc:AlternateContent xmlns:mc="http://schemas.openxmlformats.org/markup-compatibility/2006">
              <mc:Choice xmlns:v="urn:schemas-microsoft-com:vml" Requires="v">
                <p:oleObj spid="_x0000_s354284" name="Equation" r:id="rId4" imgW="2577960" imgH="609480" progId="Equation.DSMT4">
                  <p:embed/>
                </p:oleObj>
              </mc:Choice>
              <mc:Fallback>
                <p:oleObj name="Equation" r:id="rId4" imgW="2577960" imgH="609480" progId="Equation.DSMT4">
                  <p:embed/>
                  <p:pic>
                    <p:nvPicPr>
                      <p:cNvPr id="0" name="Object 11"/>
                      <p:cNvPicPr>
                        <a:picLocks noChangeAspect="1" noChangeArrowheads="1"/>
                      </p:cNvPicPr>
                      <p:nvPr/>
                    </p:nvPicPr>
                    <p:blipFill>
                      <a:blip r:embed="rId5"/>
                      <a:srcRect/>
                      <a:stretch>
                        <a:fillRect/>
                      </a:stretch>
                    </p:blipFill>
                    <p:spPr bwMode="auto">
                      <a:xfrm>
                        <a:off x="385763" y="3606947"/>
                        <a:ext cx="25781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p:cNvSpPr txBox="1"/>
          <p:nvPr/>
        </p:nvSpPr>
        <p:spPr>
          <a:xfrm>
            <a:off x="204559" y="956988"/>
            <a:ext cx="8583841" cy="489777"/>
          </a:xfrm>
          <a:prstGeom prst="rect">
            <a:avLst/>
          </a:prstGeom>
          <a:noFill/>
        </p:spPr>
        <p:txBody>
          <a:bodyPr wrap="square" rtlCol="0">
            <a:noAutofit/>
          </a:bodyPr>
          <a:lstStyle/>
          <a:p>
            <a:pPr>
              <a:spcAft>
                <a:spcPts val="500"/>
              </a:spcAft>
            </a:pPr>
            <a:r>
              <a:rPr lang="en-US" altLang="zh-CN" sz="2200" b="1" i="1" dirty="0"/>
              <a:t> </a:t>
            </a:r>
            <a:r>
              <a:rPr lang="en-US" sz="2200" b="1" i="1" dirty="0"/>
              <a:t>Persistent wind disturbance input</a:t>
            </a:r>
            <a:r>
              <a:rPr lang="en-US" sz="2000" dirty="0"/>
              <a:t>:</a:t>
            </a:r>
          </a:p>
          <a:p>
            <a:pPr>
              <a:spcAft>
                <a:spcPts val="500"/>
              </a:spcAft>
            </a:pPr>
            <a:r>
              <a:rPr lang="en-US" sz="2000" dirty="0"/>
              <a:t> </a:t>
            </a:r>
          </a:p>
        </p:txBody>
      </p:sp>
      <p:sp>
        <p:nvSpPr>
          <p:cNvPr id="12" name="TextBox 11"/>
          <p:cNvSpPr txBox="1"/>
          <p:nvPr/>
        </p:nvSpPr>
        <p:spPr>
          <a:xfrm>
            <a:off x="268059" y="2071626"/>
            <a:ext cx="2312377" cy="400110"/>
          </a:xfrm>
          <a:prstGeom prst="rect">
            <a:avLst/>
          </a:prstGeom>
          <a:noFill/>
          <a:ln>
            <a:noFill/>
          </a:ln>
        </p:spPr>
        <p:txBody>
          <a:bodyPr wrap="square" rtlCol="0">
            <a:spAutoFit/>
          </a:bodyPr>
          <a:lstStyle/>
          <a:p>
            <a:r>
              <a:rPr lang="en-US" sz="2000" b="1" dirty="0"/>
              <a:t>step disturbance</a:t>
            </a:r>
          </a:p>
        </p:txBody>
      </p:sp>
      <p:graphicFrame>
        <p:nvGraphicFramePr>
          <p:cNvPr id="16" name="Object 15"/>
          <p:cNvGraphicFramePr>
            <a:graphicFrameLocks noChangeAspect="1"/>
          </p:cNvGraphicFramePr>
          <p:nvPr>
            <p:extLst>
              <p:ext uri="{D42A27DB-BD31-4B8C-83A1-F6EECF244321}">
                <p14:modId xmlns:p14="http://schemas.microsoft.com/office/powerpoint/2010/main" val="3724468616"/>
              </p:ext>
            </p:extLst>
          </p:nvPr>
        </p:nvGraphicFramePr>
        <p:xfrm>
          <a:off x="382839" y="4382865"/>
          <a:ext cx="3568700" cy="863600"/>
        </p:xfrm>
        <a:graphic>
          <a:graphicData uri="http://schemas.openxmlformats.org/presentationml/2006/ole">
            <mc:AlternateContent xmlns:mc="http://schemas.openxmlformats.org/markup-compatibility/2006">
              <mc:Choice xmlns:v="urn:schemas-microsoft-com:vml" Requires="v">
                <p:oleObj spid="_x0000_s354285" name="Equation" r:id="rId6" imgW="3568680" imgH="863280" progId="Equation.DSMT4">
                  <p:embed/>
                </p:oleObj>
              </mc:Choice>
              <mc:Fallback>
                <p:oleObj name="Equation" r:id="rId6" imgW="3568680" imgH="863280" progId="Equation.DSMT4">
                  <p:embed/>
                  <p:pic>
                    <p:nvPicPr>
                      <p:cNvPr id="0" name=""/>
                      <p:cNvPicPr/>
                      <p:nvPr/>
                    </p:nvPicPr>
                    <p:blipFill>
                      <a:blip r:embed="rId7"/>
                      <a:stretch>
                        <a:fillRect/>
                      </a:stretch>
                    </p:blipFill>
                    <p:spPr>
                      <a:xfrm>
                        <a:off x="382839" y="4382865"/>
                        <a:ext cx="3568700" cy="863600"/>
                      </a:xfrm>
                      <a:prstGeom prst="rect">
                        <a:avLst/>
                      </a:prstGeom>
                    </p:spPr>
                  </p:pic>
                </p:oleObj>
              </mc:Fallback>
            </mc:AlternateContent>
          </a:graphicData>
        </a:graphic>
      </p:graphicFrame>
      <p:sp>
        <p:nvSpPr>
          <p:cNvPr id="20"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Disturbance Observer based controller</a:t>
            </a:r>
          </a:p>
        </p:txBody>
      </p:sp>
      <p:sp>
        <p:nvSpPr>
          <p:cNvPr id="2" name="Rectangle 1"/>
          <p:cNvSpPr/>
          <p:nvPr/>
        </p:nvSpPr>
        <p:spPr>
          <a:xfrm>
            <a:off x="268059" y="2663601"/>
            <a:ext cx="8939440" cy="707886"/>
          </a:xfrm>
          <a:prstGeom prst="rect">
            <a:avLst/>
          </a:prstGeom>
        </p:spPr>
        <p:txBody>
          <a:bodyPr wrap="square">
            <a:spAutoFit/>
          </a:bodyPr>
          <a:lstStyle/>
          <a:p>
            <a:r>
              <a:rPr lang="en-US" altLang="zh-CN" sz="2000" b="1" i="1" dirty="0"/>
              <a:t>Wind disturbance: Variance between nominal wind speed and the operating wind speed</a:t>
            </a:r>
            <a:endParaRPr lang="en-US" sz="2000" dirty="0"/>
          </a:p>
        </p:txBody>
      </p:sp>
      <p:sp>
        <p:nvSpPr>
          <p:cNvPr id="3" name="Rectangle 8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1032368454"/>
              </p:ext>
            </p:extLst>
          </p:nvPr>
        </p:nvGraphicFramePr>
        <p:xfrm>
          <a:off x="6471103" y="1044803"/>
          <a:ext cx="914400" cy="336550"/>
        </p:xfrm>
        <a:graphic>
          <a:graphicData uri="http://schemas.openxmlformats.org/presentationml/2006/ole">
            <mc:AlternateContent xmlns:mc="http://schemas.openxmlformats.org/markup-compatibility/2006">
              <mc:Choice xmlns:v="urn:schemas-microsoft-com:vml" Requires="v">
                <p:oleObj spid="_x0000_s354286" name="Equation" r:id="rId8" imgW="914400" imgH="330120" progId="Equation.DSMT4">
                  <p:embed/>
                </p:oleObj>
              </mc:Choice>
              <mc:Fallback>
                <p:oleObj name="Equation" r:id="rId8" imgW="914400" imgH="330120" progId="Equation.DSMT4">
                  <p:embed/>
                  <p:pic>
                    <p:nvPicPr>
                      <p:cNvPr id="0" name="Object 817"/>
                      <p:cNvPicPr>
                        <a:picLocks noChangeAspect="1" noChangeArrowheads="1"/>
                      </p:cNvPicPr>
                      <p:nvPr/>
                    </p:nvPicPr>
                    <p:blipFill>
                      <a:blip r:embed="rId9"/>
                      <a:srcRect/>
                      <a:stretch>
                        <a:fillRect/>
                      </a:stretch>
                    </p:blipFill>
                    <p:spPr bwMode="auto">
                      <a:xfrm>
                        <a:off x="6471103" y="1044803"/>
                        <a:ext cx="91440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8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727162032"/>
              </p:ext>
            </p:extLst>
          </p:nvPr>
        </p:nvGraphicFramePr>
        <p:xfrm>
          <a:off x="6460898" y="1442123"/>
          <a:ext cx="985837" cy="334962"/>
        </p:xfrm>
        <a:graphic>
          <a:graphicData uri="http://schemas.openxmlformats.org/presentationml/2006/ole">
            <mc:AlternateContent xmlns:mc="http://schemas.openxmlformats.org/markup-compatibility/2006">
              <mc:Choice xmlns:v="urn:schemas-microsoft-com:vml" Requires="v">
                <p:oleObj spid="_x0000_s354287" name="Equation" r:id="rId10" imgW="977760" imgH="330120" progId="Equation.DSMT4">
                  <p:embed/>
                </p:oleObj>
              </mc:Choice>
              <mc:Fallback>
                <p:oleObj name="Equation" r:id="rId10" imgW="977760" imgH="330120" progId="Equation.DSMT4">
                  <p:embed/>
                  <p:pic>
                    <p:nvPicPr>
                      <p:cNvPr id="0" name="Object 819"/>
                      <p:cNvPicPr>
                        <a:picLocks noChangeAspect="1" noChangeArrowheads="1"/>
                      </p:cNvPicPr>
                      <p:nvPr/>
                    </p:nvPicPr>
                    <p:blipFill>
                      <a:blip r:embed="rId11"/>
                      <a:srcRect/>
                      <a:stretch>
                        <a:fillRect/>
                      </a:stretch>
                    </p:blipFill>
                    <p:spPr bwMode="auto">
                      <a:xfrm>
                        <a:off x="6460898" y="1442123"/>
                        <a:ext cx="985837" cy="334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8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3176359678"/>
              </p:ext>
            </p:extLst>
          </p:nvPr>
        </p:nvGraphicFramePr>
        <p:xfrm>
          <a:off x="2923042" y="2165659"/>
          <a:ext cx="571500" cy="255588"/>
        </p:xfrm>
        <a:graphic>
          <a:graphicData uri="http://schemas.openxmlformats.org/presentationml/2006/ole">
            <mc:AlternateContent xmlns:mc="http://schemas.openxmlformats.org/markup-compatibility/2006">
              <mc:Choice xmlns:v="urn:schemas-microsoft-com:vml" Requires="v">
                <p:oleObj spid="_x0000_s354288" name="Equation" r:id="rId12" imgW="571320" imgH="241200" progId="Equation.DSMT4">
                  <p:embed/>
                </p:oleObj>
              </mc:Choice>
              <mc:Fallback>
                <p:oleObj name="Equation" r:id="rId12" imgW="571320" imgH="241200" progId="Equation.DSMT4">
                  <p:embed/>
                  <p:pic>
                    <p:nvPicPr>
                      <p:cNvPr id="0" name="Object 821"/>
                      <p:cNvPicPr>
                        <a:picLocks noChangeAspect="1" noChangeArrowheads="1"/>
                      </p:cNvPicPr>
                      <p:nvPr/>
                    </p:nvPicPr>
                    <p:blipFill>
                      <a:blip r:embed="rId13"/>
                      <a:srcRect/>
                      <a:stretch>
                        <a:fillRect/>
                      </a:stretch>
                    </p:blipFill>
                    <p:spPr bwMode="auto">
                      <a:xfrm>
                        <a:off x="2923042" y="2165659"/>
                        <a:ext cx="571500" cy="25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8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568677341"/>
              </p:ext>
            </p:extLst>
          </p:nvPr>
        </p:nvGraphicFramePr>
        <p:xfrm>
          <a:off x="3907517" y="2168750"/>
          <a:ext cx="588962" cy="292100"/>
        </p:xfrm>
        <a:graphic>
          <a:graphicData uri="http://schemas.openxmlformats.org/presentationml/2006/ole">
            <mc:AlternateContent xmlns:mc="http://schemas.openxmlformats.org/markup-compatibility/2006">
              <mc:Choice xmlns:v="urn:schemas-microsoft-com:vml" Requires="v">
                <p:oleObj spid="_x0000_s354289" name="Equation" r:id="rId14" imgW="583920" imgH="291960" progId="Equation.DSMT4">
                  <p:embed/>
                </p:oleObj>
              </mc:Choice>
              <mc:Fallback>
                <p:oleObj name="Equation" r:id="rId14" imgW="583920" imgH="291960" progId="Equation.DSMT4">
                  <p:embed/>
                  <p:pic>
                    <p:nvPicPr>
                      <p:cNvPr id="0" name="Object 823"/>
                      <p:cNvPicPr>
                        <a:picLocks noChangeAspect="1" noChangeArrowheads="1"/>
                      </p:cNvPicPr>
                      <p:nvPr/>
                    </p:nvPicPr>
                    <p:blipFill>
                      <a:blip r:embed="rId15"/>
                      <a:srcRect/>
                      <a:stretch>
                        <a:fillRect/>
                      </a:stretch>
                    </p:blipFill>
                    <p:spPr bwMode="auto">
                      <a:xfrm>
                        <a:off x="3907517" y="2168750"/>
                        <a:ext cx="588962"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289828" y="1675724"/>
            <a:ext cx="5044169" cy="323166"/>
          </a:xfrm>
          <a:prstGeom prst="rect">
            <a:avLst/>
          </a:prstGeom>
          <a:noFill/>
        </p:spPr>
        <p:txBody>
          <a:bodyPr wrap="square" rtlCol="0">
            <a:noAutofit/>
          </a:bodyPr>
          <a:lstStyle/>
          <a:p>
            <a:r>
              <a:rPr lang="en-US" dirty="0"/>
              <a:t>unknown amplitude, known waveform </a:t>
            </a:r>
          </a:p>
          <a:p>
            <a:endParaRPr lang="en-US" dirty="0"/>
          </a:p>
        </p:txBody>
      </p:sp>
      <p:sp>
        <p:nvSpPr>
          <p:cNvPr id="18" name="Slide Number Placeholder 17"/>
          <p:cNvSpPr>
            <a:spLocks noGrp="1"/>
          </p:cNvSpPr>
          <p:nvPr>
            <p:ph type="sldNum" sz="quarter" idx="4"/>
          </p:nvPr>
        </p:nvSpPr>
        <p:spPr/>
        <p:txBody>
          <a:bodyPr/>
          <a:lstStyle/>
          <a:p>
            <a:fld id="{4A466926-17EF-4CAC-B717-1CD0EBB5093C}" type="slidenum">
              <a:rPr lang="en-US" smtClean="0"/>
              <a:t>12</a:t>
            </a:fld>
            <a:endParaRPr lang="en-US"/>
          </a:p>
        </p:txBody>
      </p:sp>
      <p:graphicFrame>
        <p:nvGraphicFramePr>
          <p:cNvPr id="19" name="Object 18"/>
          <p:cNvGraphicFramePr>
            <a:graphicFrameLocks noChangeAspect="1"/>
          </p:cNvGraphicFramePr>
          <p:nvPr>
            <p:extLst>
              <p:ext uri="{D42A27DB-BD31-4B8C-83A1-F6EECF244321}">
                <p14:modId xmlns:p14="http://schemas.microsoft.com/office/powerpoint/2010/main" val="523439984"/>
              </p:ext>
            </p:extLst>
          </p:nvPr>
        </p:nvGraphicFramePr>
        <p:xfrm>
          <a:off x="6067137" y="6227086"/>
          <a:ext cx="1905000" cy="355600"/>
        </p:xfrm>
        <a:graphic>
          <a:graphicData uri="http://schemas.openxmlformats.org/presentationml/2006/ole">
            <mc:AlternateContent xmlns:mc="http://schemas.openxmlformats.org/markup-compatibility/2006">
              <mc:Choice xmlns:v="urn:schemas-microsoft-com:vml" Requires="v">
                <p:oleObj spid="_x0000_s354290" name="Equation" r:id="rId16" imgW="1904760" imgH="355320" progId="Equation.DSMT4">
                  <p:embed/>
                </p:oleObj>
              </mc:Choice>
              <mc:Fallback>
                <p:oleObj name="Equation" r:id="rId16" imgW="1904760" imgH="355320" progId="Equation.DSMT4">
                  <p:embed/>
                  <p:pic>
                    <p:nvPicPr>
                      <p:cNvPr id="0" name=""/>
                      <p:cNvPicPr/>
                      <p:nvPr/>
                    </p:nvPicPr>
                    <p:blipFill>
                      <a:blip r:embed="rId17"/>
                      <a:stretch>
                        <a:fillRect/>
                      </a:stretch>
                    </p:blipFill>
                    <p:spPr>
                      <a:xfrm>
                        <a:off x="6067137" y="6227086"/>
                        <a:ext cx="1905000" cy="355600"/>
                      </a:xfrm>
                      <a:prstGeom prst="rect">
                        <a:avLst/>
                      </a:prstGeom>
                    </p:spPr>
                  </p:pic>
                </p:oleObj>
              </mc:Fallback>
            </mc:AlternateContent>
          </a:graphicData>
        </a:graphic>
      </p:graphicFrame>
      <p:grpSp>
        <p:nvGrpSpPr>
          <p:cNvPr id="26" name="Group 25"/>
          <p:cNvGrpSpPr/>
          <p:nvPr/>
        </p:nvGrpSpPr>
        <p:grpSpPr>
          <a:xfrm>
            <a:off x="4293278" y="3440110"/>
            <a:ext cx="4736421" cy="2703848"/>
            <a:chOff x="4293278" y="3440110"/>
            <a:chExt cx="4736421" cy="2703848"/>
          </a:xfrm>
        </p:grpSpPr>
        <p:pic>
          <p:nvPicPr>
            <p:cNvPr id="322012" name="Picture 47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3278" y="3452810"/>
              <a:ext cx="4736421" cy="2691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6472531" y="3886347"/>
              <a:ext cx="1018587" cy="358537"/>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5473700" y="3487444"/>
              <a:ext cx="961797" cy="4206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Connector 24"/>
            <p:cNvSpPr/>
            <p:nvPr/>
          </p:nvSpPr>
          <p:spPr>
            <a:xfrm>
              <a:off x="4712378" y="3440110"/>
              <a:ext cx="451759" cy="455324"/>
            </a:xfrm>
            <a:prstGeom prst="flowChartConnector">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Connector 26"/>
            <p:cNvSpPr/>
            <p:nvPr/>
          </p:nvSpPr>
          <p:spPr>
            <a:xfrm>
              <a:off x="6978832" y="4326207"/>
              <a:ext cx="451759" cy="455324"/>
            </a:xfrm>
            <a:prstGeom prst="flowChartConnector">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7" name="Object 16"/>
          <p:cNvGraphicFramePr>
            <a:graphicFrameLocks noChangeAspect="1"/>
          </p:cNvGraphicFramePr>
          <p:nvPr>
            <p:extLst>
              <p:ext uri="{D42A27DB-BD31-4B8C-83A1-F6EECF244321}">
                <p14:modId xmlns:p14="http://schemas.microsoft.com/office/powerpoint/2010/main" val="3783359572"/>
              </p:ext>
            </p:extLst>
          </p:nvPr>
        </p:nvGraphicFramePr>
        <p:xfrm>
          <a:off x="395059" y="5407669"/>
          <a:ext cx="4000500" cy="812800"/>
        </p:xfrm>
        <a:graphic>
          <a:graphicData uri="http://schemas.openxmlformats.org/presentationml/2006/ole">
            <mc:AlternateContent xmlns:mc="http://schemas.openxmlformats.org/markup-compatibility/2006">
              <mc:Choice xmlns:v="urn:schemas-microsoft-com:vml" Requires="v">
                <p:oleObj spid="_x0000_s354291" name="Equation" r:id="rId19" imgW="4000320" imgH="812520" progId="Equation.DSMT4">
                  <p:embed/>
                </p:oleObj>
              </mc:Choice>
              <mc:Fallback>
                <p:oleObj name="Equation" r:id="rId19" imgW="4000320" imgH="812520" progId="Equation.DSMT4">
                  <p:embed/>
                  <p:pic>
                    <p:nvPicPr>
                      <p:cNvPr id="0" name=""/>
                      <p:cNvPicPr/>
                      <p:nvPr/>
                    </p:nvPicPr>
                    <p:blipFill>
                      <a:blip r:embed="rId20"/>
                      <a:stretch>
                        <a:fillRect/>
                      </a:stretch>
                    </p:blipFill>
                    <p:spPr>
                      <a:xfrm>
                        <a:off x="395059" y="5407669"/>
                        <a:ext cx="4000500" cy="812800"/>
                      </a:xfrm>
                      <a:prstGeom prst="rect">
                        <a:avLst/>
                      </a:prstGeom>
                    </p:spPr>
                  </p:pic>
                </p:oleObj>
              </mc:Fallback>
            </mc:AlternateContent>
          </a:graphicData>
        </a:graphic>
      </p:graphicFrame>
    </p:spTree>
    <p:extLst>
      <p:ext uri="{BB962C8B-B14F-4D97-AF65-F5344CB8AC3E}">
        <p14:creationId xmlns:p14="http://schemas.microsoft.com/office/powerpoint/2010/main" val="18710085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042073" y="1843734"/>
            <a:ext cx="7221397" cy="4164754"/>
            <a:chOff x="4293278" y="3440110"/>
            <a:chExt cx="4736421" cy="2703848"/>
          </a:xfrm>
        </p:grpSpPr>
        <p:pic>
          <p:nvPicPr>
            <p:cNvPr id="25" name="Picture 4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3278" y="3452810"/>
              <a:ext cx="4736421" cy="2691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6472531" y="3886347"/>
              <a:ext cx="1018587" cy="358537"/>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5473700" y="3487444"/>
              <a:ext cx="961797" cy="420690"/>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lowchart: Connector 27"/>
            <p:cNvSpPr/>
            <p:nvPr/>
          </p:nvSpPr>
          <p:spPr>
            <a:xfrm>
              <a:off x="4727186" y="3440110"/>
              <a:ext cx="451759" cy="455324"/>
            </a:xfrm>
            <a:prstGeom prst="flowChartConnector">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Connector 28"/>
            <p:cNvSpPr/>
            <p:nvPr/>
          </p:nvSpPr>
          <p:spPr>
            <a:xfrm>
              <a:off x="6978832" y="4326207"/>
              <a:ext cx="451759" cy="455324"/>
            </a:xfrm>
            <a:prstGeom prst="flowChartConnector">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Disturbance Observer based controller</a:t>
            </a:r>
          </a:p>
        </p:txBody>
      </p:sp>
      <p:sp>
        <p:nvSpPr>
          <p:cNvPr id="12" name="TextBox 11"/>
          <p:cNvSpPr txBox="1"/>
          <p:nvPr/>
        </p:nvSpPr>
        <p:spPr>
          <a:xfrm>
            <a:off x="680824" y="893213"/>
            <a:ext cx="7007224" cy="430887"/>
          </a:xfrm>
          <a:prstGeom prst="rect">
            <a:avLst/>
          </a:prstGeom>
          <a:noFill/>
        </p:spPr>
        <p:txBody>
          <a:bodyPr wrap="square" rtlCol="0">
            <a:spAutoFit/>
          </a:bodyPr>
          <a:lstStyle/>
          <a:p>
            <a:r>
              <a:rPr lang="en-US" sz="2200" b="1" i="1" dirty="0"/>
              <a:t>Step disturbance goes through disturbance model</a:t>
            </a:r>
          </a:p>
        </p:txBody>
      </p:sp>
      <p:sp>
        <p:nvSpPr>
          <p:cNvPr id="3" name="Slide Number Placeholder 2"/>
          <p:cNvSpPr>
            <a:spLocks noGrp="1"/>
          </p:cNvSpPr>
          <p:nvPr>
            <p:ph type="sldNum" sz="quarter" idx="4"/>
          </p:nvPr>
        </p:nvSpPr>
        <p:spPr/>
        <p:txBody>
          <a:bodyPr/>
          <a:lstStyle/>
          <a:p>
            <a:fld id="{4A466926-17EF-4CAC-B717-1CD0EBB5093C}" type="slidenum">
              <a:rPr lang="en-US" smtClean="0"/>
              <a:t>13</a:t>
            </a:fld>
            <a:endParaRPr lang="en-US"/>
          </a:p>
        </p:txBody>
      </p:sp>
      <p:grpSp>
        <p:nvGrpSpPr>
          <p:cNvPr id="7" name="Group 6"/>
          <p:cNvGrpSpPr/>
          <p:nvPr/>
        </p:nvGrpSpPr>
        <p:grpSpPr>
          <a:xfrm>
            <a:off x="680824" y="1517772"/>
            <a:ext cx="8335101" cy="4664179"/>
            <a:chOff x="680824" y="1517772"/>
            <a:chExt cx="8335101" cy="4664179"/>
          </a:xfrm>
        </p:grpSpPr>
        <p:sp>
          <p:nvSpPr>
            <p:cNvPr id="9" name="TextBox 8"/>
            <p:cNvSpPr txBox="1"/>
            <p:nvPr/>
          </p:nvSpPr>
          <p:spPr>
            <a:xfrm>
              <a:off x="680824" y="1517772"/>
              <a:ext cx="5522056" cy="430887"/>
            </a:xfrm>
            <a:prstGeom prst="rect">
              <a:avLst/>
            </a:prstGeom>
            <a:noFill/>
          </p:spPr>
          <p:txBody>
            <a:bodyPr wrap="square" rtlCol="0">
              <a:spAutoFit/>
            </a:bodyPr>
            <a:lstStyle/>
            <a:p>
              <a:r>
                <a:rPr lang="en-US" sz="2200" b="1" i="1" dirty="0"/>
                <a:t>Disturbance rejection is achieved if </a:t>
              </a:r>
            </a:p>
          </p:txBody>
        </p:sp>
        <mc:AlternateContent xmlns:mc="http://schemas.openxmlformats.org/markup-compatibility/2006" xmlns:a14="http://schemas.microsoft.com/office/drawing/2010/main">
          <mc:Choice Requires="a14">
            <p:graphicFrame>
              <p:nvGraphicFramePr>
                <p:cNvPr id="13" name="Object 12"/>
                <p:cNvGraphicFramePr>
                  <a:graphicFrameLocks noChangeAspect="1"/>
                </p:cNvGraphicFramePr>
                <p:nvPr>
                  <p:extLst>
                    <p:ext uri="{D42A27DB-BD31-4B8C-83A1-F6EECF244321}">
                      <p14:modId xmlns:p14="http://schemas.microsoft.com/office/powerpoint/2010/main" val="2447765332"/>
                    </p:ext>
                  </p:extLst>
                </p:nvPr>
              </p:nvGraphicFramePr>
              <p:xfrm>
                <a:off x="1009650" y="2042369"/>
                <a:ext cx="2476500" cy="863600"/>
              </p:xfrm>
              <a:graphic>
                <a:graphicData uri="http://schemas.openxmlformats.org/presentationml/2006/ole">
                  <mc:AlternateContent>
                    <mc:Choice xmlns:v="urn:schemas-microsoft-com:vml" Requires="v">
                      <p:oleObj spid="_x0000_s352936" name="Equation" r:id="rId5" imgW="2476440" imgH="863280" progId="Equation.DSMT4">
                        <p:embed/>
                      </p:oleObj>
                    </mc:Choice>
                    <mc:Fallback>
                      <p:oleObj name="Equation" r:id="rId5" imgW="2476440" imgH="863280" progId="Equation.DSMT4">
                        <p:embed/>
                        <p:pic>
                          <p:nvPicPr>
                            <p:cNvPr id="0" name="Object 2"/>
                            <p:cNvPicPr>
                              <a:picLocks noChangeAspect="1" noChangeArrowheads="1"/>
                            </p:cNvPicPr>
                            <p:nvPr/>
                          </p:nvPicPr>
                          <p:blipFill>
                            <a:blip r:embed="rId6"/>
                            <a:srcRect/>
                            <a:stretch>
                              <a:fillRect/>
                            </a:stretch>
                          </p:blipFill>
                          <p:spPr bwMode="auto">
                            <a:xfrm>
                              <a:off x="1009650" y="2042369"/>
                              <a:ext cx="2476500" cy="8636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3" name="Object 12"/>
                <p:cNvGraphicFramePr>
                  <a:graphicFrameLocks noChangeAspect="1"/>
                </p:cNvGraphicFramePr>
                <p:nvPr>
                  <p:extLst>
                    <p:ext uri="{D42A27DB-BD31-4B8C-83A1-F6EECF244321}">
                      <p14:modId xmlns:p14="http://schemas.microsoft.com/office/powerpoint/2010/main" val="2447765332"/>
                    </p:ext>
                  </p:extLst>
                </p:nvPr>
              </p:nvGraphicFramePr>
              <p:xfrm>
                <a:off x="1009650" y="2042369"/>
                <a:ext cx="2476500" cy="863600"/>
              </p:xfrm>
              <a:graphic>
                <a:graphicData uri="http://schemas.openxmlformats.org/presentationml/2006/ole">
                  <mc:AlternateContent>
                    <mc:Choice xmlns:v="urn:schemas-microsoft-com:vml" Requires="v">
                      <p:oleObj spid="_x0000_s352876" name="Equation" r:id="rId7" imgW="2476440" imgH="863280" progId="Equation.DSMT4">
                        <p:embed/>
                      </p:oleObj>
                    </mc:Choice>
                    <mc:Fallback>
                      <p:oleObj name="Equation" r:id="rId7" imgW="2476440" imgH="863280" progId="Equation.DSMT4">
                        <p:embed/>
                        <p:pic>
                          <p:nvPicPr>
                            <p:cNvPr id="0" name="Object 2"/>
                            <p:cNvPicPr>
                              <a:picLocks noChangeAspect="1" noChangeArrowheads="1"/>
                            </p:cNvPicPr>
                            <p:nvPr/>
                          </p:nvPicPr>
                          <p:blipFill>
                            <a:blip r:embed="rId8"/>
                            <a:srcRect/>
                            <a:stretch>
                              <a:fillRect/>
                            </a:stretch>
                          </p:blipFill>
                          <p:spPr bwMode="auto">
                            <a:xfrm>
                              <a:off x="1009650" y="2042369"/>
                              <a:ext cx="24765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4" name="Object 13"/>
                <p:cNvGraphicFramePr>
                  <a:graphicFrameLocks noChangeAspect="1"/>
                </p:cNvGraphicFramePr>
                <p:nvPr>
                  <p:extLst>
                    <p:ext uri="{D42A27DB-BD31-4B8C-83A1-F6EECF244321}">
                      <p14:modId xmlns:p14="http://schemas.microsoft.com/office/powerpoint/2010/main" val="1432811112"/>
                    </p:ext>
                  </p:extLst>
                </p:nvPr>
              </p:nvGraphicFramePr>
              <p:xfrm>
                <a:off x="4321900" y="2057488"/>
                <a:ext cx="3975100" cy="812800"/>
              </p:xfrm>
              <a:graphic>
                <a:graphicData uri="http://schemas.openxmlformats.org/presentationml/2006/ole">
                  <mc:AlternateContent>
                    <mc:Choice xmlns:v="urn:schemas-microsoft-com:vml" Requires="v">
                      <p:oleObj spid="_x0000_s352937" name="Equation" r:id="rId9" imgW="3974760" imgH="812520" progId="Equation.DSMT4">
                        <p:embed/>
                      </p:oleObj>
                    </mc:Choice>
                    <mc:Fallback>
                      <p:oleObj name="Equation" r:id="rId9" imgW="3974760" imgH="812520" progId="Equation.DSMT4">
                        <p:embed/>
                        <p:pic>
                          <p:nvPicPr>
                            <p:cNvPr id="0" name="Object 4"/>
                            <p:cNvPicPr>
                              <a:picLocks noChangeAspect="1" noChangeArrowheads="1"/>
                            </p:cNvPicPr>
                            <p:nvPr/>
                          </p:nvPicPr>
                          <p:blipFill>
                            <a:blip r:embed="rId10"/>
                            <a:srcRect/>
                            <a:stretch>
                              <a:fillRect/>
                            </a:stretch>
                          </p:blipFill>
                          <p:spPr bwMode="auto">
                            <a:xfrm>
                              <a:off x="4321900" y="2057488"/>
                              <a:ext cx="3975100" cy="812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4" name="Object 13"/>
                <p:cNvGraphicFramePr>
                  <a:graphicFrameLocks noChangeAspect="1"/>
                </p:cNvGraphicFramePr>
                <p:nvPr>
                  <p:extLst>
                    <p:ext uri="{D42A27DB-BD31-4B8C-83A1-F6EECF244321}">
                      <p14:modId xmlns:p14="http://schemas.microsoft.com/office/powerpoint/2010/main" val="1432811112"/>
                    </p:ext>
                  </p:extLst>
                </p:nvPr>
              </p:nvGraphicFramePr>
              <p:xfrm>
                <a:off x="4321900" y="2057488"/>
                <a:ext cx="3975100" cy="812800"/>
              </p:xfrm>
              <a:graphic>
                <a:graphicData uri="http://schemas.openxmlformats.org/presentationml/2006/ole">
                  <mc:AlternateContent>
                    <mc:Choice xmlns:v="urn:schemas-microsoft-com:vml" Requires="v">
                      <p:oleObj spid="_x0000_s352877" name="Equation" r:id="rId11" imgW="3974760" imgH="812520" progId="Equation.DSMT4">
                        <p:embed/>
                      </p:oleObj>
                    </mc:Choice>
                    <mc:Fallback>
                      <p:oleObj name="Equation" r:id="rId11" imgW="3974760" imgH="812520" progId="Equation.DSMT4">
                        <p:embed/>
                        <p:pic>
                          <p:nvPicPr>
                            <p:cNvPr id="0" name="Object 4"/>
                            <p:cNvPicPr>
                              <a:picLocks noChangeAspect="1" noChangeArrowheads="1"/>
                            </p:cNvPicPr>
                            <p:nvPr/>
                          </p:nvPicPr>
                          <p:blipFill>
                            <a:blip r:embed="rId12"/>
                            <a:srcRect/>
                            <a:stretch>
                              <a:fillRect/>
                            </a:stretch>
                          </p:blipFill>
                          <p:spPr bwMode="auto">
                            <a:xfrm>
                              <a:off x="4321900" y="2057488"/>
                              <a:ext cx="39751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cxnSp>
          <p:nvCxnSpPr>
            <p:cNvPr id="19" name="Straight Arrow Connector 18"/>
            <p:cNvCxnSpPr/>
            <p:nvPr/>
          </p:nvCxnSpPr>
          <p:spPr>
            <a:xfrm>
              <a:off x="8379975" y="2472559"/>
              <a:ext cx="228600"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615875" y="2260390"/>
              <a:ext cx="400050"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graphicFrame>
              <p:nvGraphicFramePr>
                <p:cNvPr id="21" name="Object 20"/>
                <p:cNvGraphicFramePr>
                  <a:graphicFrameLocks noChangeAspect="1"/>
                </p:cNvGraphicFramePr>
                <p:nvPr>
                  <p:extLst>
                    <p:ext uri="{D42A27DB-BD31-4B8C-83A1-F6EECF244321}">
                      <p14:modId xmlns:p14="http://schemas.microsoft.com/office/powerpoint/2010/main" val="1431226342"/>
                    </p:ext>
                  </p:extLst>
                </p:nvPr>
              </p:nvGraphicFramePr>
              <p:xfrm>
                <a:off x="2235200" y="3114388"/>
                <a:ext cx="4495800" cy="863600"/>
              </p:xfrm>
              <a:graphic>
                <a:graphicData uri="http://schemas.openxmlformats.org/presentationml/2006/ole">
                  <mc:AlternateContent>
                    <mc:Choice xmlns:v="urn:schemas-microsoft-com:vml" Requires="v">
                      <p:oleObj spid="_x0000_s352938" name="Equation" r:id="rId13" imgW="4495680" imgH="863280" progId="Equation.DSMT4">
                        <p:embed/>
                      </p:oleObj>
                    </mc:Choice>
                    <mc:Fallback>
                      <p:oleObj name="Equation" r:id="rId13" imgW="4495680" imgH="863280" progId="Equation.DSMT4">
                        <p:embed/>
                        <p:pic>
                          <p:nvPicPr>
                            <p:cNvPr id="0" name="Object 5"/>
                            <p:cNvPicPr>
                              <a:picLocks noChangeAspect="1" noChangeArrowheads="1"/>
                            </p:cNvPicPr>
                            <p:nvPr/>
                          </p:nvPicPr>
                          <p:blipFill>
                            <a:blip r:embed="rId14"/>
                            <a:srcRect/>
                            <a:stretch>
                              <a:fillRect/>
                            </a:stretch>
                          </p:blipFill>
                          <p:spPr bwMode="auto">
                            <a:xfrm>
                              <a:off x="2235200" y="3114388"/>
                              <a:ext cx="4495800" cy="863600"/>
                            </a:xfrm>
                            <a:prstGeom prst="rect">
                              <a:avLst/>
                            </a:prstGeom>
                            <a:noFill/>
                            <a:ln w="38100">
                              <a:solidFill>
                                <a:srgbClr val="FF0000"/>
                              </a:solidFill>
                            </a:ln>
                            <a:extLst/>
                          </p:spPr>
                        </p:pic>
                      </p:oleObj>
                    </mc:Fallback>
                  </mc:AlternateContent>
                </a:graphicData>
              </a:graphic>
            </p:graphicFrame>
          </mc:Choice>
          <mc:Fallback xmlns="">
            <p:graphicFrame>
              <p:nvGraphicFramePr>
                <p:cNvPr id="21" name="Object 20"/>
                <p:cNvGraphicFramePr>
                  <a:graphicFrameLocks noChangeAspect="1"/>
                </p:cNvGraphicFramePr>
                <p:nvPr>
                  <p:extLst>
                    <p:ext uri="{D42A27DB-BD31-4B8C-83A1-F6EECF244321}">
                      <p14:modId xmlns:p14="http://schemas.microsoft.com/office/powerpoint/2010/main" val="1431226342"/>
                    </p:ext>
                  </p:extLst>
                </p:nvPr>
              </p:nvGraphicFramePr>
              <p:xfrm>
                <a:off x="2235200" y="3114388"/>
                <a:ext cx="4495800" cy="863600"/>
              </p:xfrm>
              <a:graphic>
                <a:graphicData uri="http://schemas.openxmlformats.org/presentationml/2006/ole">
                  <mc:AlternateContent>
                    <mc:Choice xmlns:v="urn:schemas-microsoft-com:vml" Requires="v">
                      <p:oleObj spid="_x0000_s352878" name="Equation" r:id="rId15" imgW="4495680" imgH="863280" progId="Equation.DSMT4">
                        <p:embed/>
                      </p:oleObj>
                    </mc:Choice>
                    <mc:Fallback>
                      <p:oleObj name="Equation" r:id="rId15" imgW="4495680" imgH="863280" progId="Equation.DSMT4">
                        <p:embed/>
                        <p:pic>
                          <p:nvPicPr>
                            <p:cNvPr id="0" name="Object 5"/>
                            <p:cNvPicPr>
                              <a:picLocks noChangeAspect="1" noChangeArrowheads="1"/>
                            </p:cNvPicPr>
                            <p:nvPr/>
                          </p:nvPicPr>
                          <p:blipFill>
                            <a:blip r:embed="rId16"/>
                            <a:srcRect/>
                            <a:stretch>
                              <a:fillRect/>
                            </a:stretch>
                          </p:blipFill>
                          <p:spPr bwMode="auto">
                            <a:xfrm>
                              <a:off x="2235200" y="3114388"/>
                              <a:ext cx="4495800" cy="863600"/>
                            </a:xfrm>
                            <a:prstGeom prst="rect">
                              <a:avLst/>
                            </a:prstGeom>
                            <a:noFill/>
                            <a:ln w="38100">
                              <a:solidFill>
                                <a:srgbClr val="FF0000"/>
                              </a:solidFill>
                            </a:ln>
                            <a:extLst/>
                          </p:spPr>
                        </p:pic>
                      </p:oleObj>
                    </mc:Fallback>
                  </mc:AlternateContent>
                </a:graphicData>
              </a:graphic>
            </p:graphicFrame>
          </mc:Fallback>
        </mc:AlternateContent>
        <p:sp>
          <p:nvSpPr>
            <p:cNvPr id="24" name="Right Arrow 23"/>
            <p:cNvSpPr/>
            <p:nvPr/>
          </p:nvSpPr>
          <p:spPr>
            <a:xfrm>
              <a:off x="3691233" y="2326020"/>
              <a:ext cx="446390" cy="293077"/>
            </a:xfrm>
            <a:prstGeom prst="righ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 name="Object 1"/>
                <p:cNvGraphicFramePr>
                  <a:graphicFrameLocks noChangeAspect="1"/>
                </p:cNvGraphicFramePr>
                <p:nvPr>
                  <p:extLst>
                    <p:ext uri="{D42A27DB-BD31-4B8C-83A1-F6EECF244321}">
                      <p14:modId xmlns:p14="http://schemas.microsoft.com/office/powerpoint/2010/main" val="2254723111"/>
                    </p:ext>
                  </p:extLst>
                </p:nvPr>
              </p:nvGraphicFramePr>
              <p:xfrm>
                <a:off x="2711235" y="4697845"/>
                <a:ext cx="2946401" cy="393700"/>
              </p:xfrm>
              <a:graphic>
                <a:graphicData uri="http://schemas.openxmlformats.org/presentationml/2006/ole">
                  <mc:AlternateContent>
                    <mc:Choice xmlns:v="urn:schemas-microsoft-com:vml" Requires="v">
                      <p:oleObj spid="_x0000_s352939" name="Equation" r:id="rId17" imgW="2946240" imgH="393480" progId="Equation.DSMT4">
                        <p:embed/>
                      </p:oleObj>
                    </mc:Choice>
                    <mc:Fallback>
                      <p:oleObj name="Equation" r:id="rId17" imgW="2946240" imgH="393480" progId="Equation.DSMT4">
                        <p:embed/>
                        <p:pic>
                          <p:nvPicPr>
                            <p:cNvPr id="0" name=""/>
                            <p:cNvPicPr/>
                            <p:nvPr/>
                          </p:nvPicPr>
                          <p:blipFill>
                            <a:blip r:embed="rId18"/>
                            <a:stretch>
                              <a:fillRect/>
                            </a:stretch>
                          </p:blipFill>
                          <p:spPr>
                            <a:xfrm>
                              <a:off x="2711235" y="4697845"/>
                              <a:ext cx="2946401" cy="393700"/>
                            </a:xfrm>
                            <a:prstGeom prst="rect">
                              <a:avLst/>
                            </a:prstGeom>
                          </p:spPr>
                        </p:pic>
                      </p:oleObj>
                    </mc:Fallback>
                  </mc:AlternateContent>
                </a:graphicData>
              </a:graphic>
            </p:graphicFrame>
          </mc:Choice>
          <mc:Fallback xmlns="">
            <p:graphicFrame>
              <p:nvGraphicFramePr>
                <p:cNvPr id="2" name="Object 1"/>
                <p:cNvGraphicFramePr>
                  <a:graphicFrameLocks noChangeAspect="1"/>
                </p:cNvGraphicFramePr>
                <p:nvPr>
                  <p:extLst>
                    <p:ext uri="{D42A27DB-BD31-4B8C-83A1-F6EECF244321}">
                      <p14:modId xmlns:p14="http://schemas.microsoft.com/office/powerpoint/2010/main" val="2254723111"/>
                    </p:ext>
                  </p:extLst>
                </p:nvPr>
              </p:nvGraphicFramePr>
              <p:xfrm>
                <a:off x="2711235" y="4697845"/>
                <a:ext cx="2946401" cy="393700"/>
              </p:xfrm>
              <a:graphic>
                <a:graphicData uri="http://schemas.openxmlformats.org/presentationml/2006/ole">
                  <mc:AlternateContent>
                    <mc:Choice xmlns:v="urn:schemas-microsoft-com:vml" Requires="v">
                      <p:oleObj spid="_x0000_s352879" name="Equation" r:id="rId19" imgW="2946240" imgH="393480" progId="Equation.DSMT4">
                        <p:embed/>
                      </p:oleObj>
                    </mc:Choice>
                    <mc:Fallback>
                      <p:oleObj name="Equation" r:id="rId19" imgW="2946240" imgH="393480" progId="Equation.DSMT4">
                        <p:embed/>
                        <p:pic>
                          <p:nvPicPr>
                            <p:cNvPr id="0" name=""/>
                            <p:cNvPicPr/>
                            <p:nvPr/>
                          </p:nvPicPr>
                          <p:blipFill>
                            <a:blip r:embed="rId20"/>
                            <a:stretch>
                              <a:fillRect/>
                            </a:stretch>
                          </p:blipFill>
                          <p:spPr>
                            <a:xfrm>
                              <a:off x="2711235" y="4697845"/>
                              <a:ext cx="2946401" cy="393700"/>
                            </a:xfrm>
                            <a:prstGeom prst="rect">
                              <a:avLst/>
                            </a:prstGeom>
                          </p:spPr>
                        </p:pic>
                      </p:oleObj>
                    </mc:Fallback>
                  </mc:AlternateContent>
                </a:graphicData>
              </a:graphic>
            </p:graphicFrame>
          </mc:Fallback>
        </mc:AlternateContent>
        <p:sp>
          <p:nvSpPr>
            <p:cNvPr id="4" name="TextBox 3"/>
            <p:cNvSpPr txBox="1"/>
            <p:nvPr/>
          </p:nvSpPr>
          <p:spPr>
            <a:xfrm>
              <a:off x="874877" y="4218708"/>
              <a:ext cx="494403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 FIR filter, ensure causality of Q filter</a:t>
              </a:r>
            </a:p>
          </p:txBody>
        </p:sp>
        <mc:AlternateContent xmlns:mc="http://schemas.openxmlformats.org/markup-compatibility/2006" xmlns:a14="http://schemas.microsoft.com/office/drawing/2010/main">
          <mc:Choice Requires="a14">
            <p:graphicFrame>
              <p:nvGraphicFramePr>
                <p:cNvPr id="5" name="Object 4"/>
                <p:cNvGraphicFramePr>
                  <a:graphicFrameLocks noChangeAspect="1"/>
                </p:cNvGraphicFramePr>
                <p:nvPr>
                  <p:extLst>
                    <p:ext uri="{D42A27DB-BD31-4B8C-83A1-F6EECF244321}">
                      <p14:modId xmlns:p14="http://schemas.microsoft.com/office/powerpoint/2010/main" val="435971301"/>
                    </p:ext>
                  </p:extLst>
                </p:nvPr>
              </p:nvGraphicFramePr>
              <p:xfrm>
                <a:off x="1143866" y="4208894"/>
                <a:ext cx="698500" cy="393700"/>
              </p:xfrm>
              <a:graphic>
                <a:graphicData uri="http://schemas.openxmlformats.org/presentationml/2006/ole">
                  <mc:AlternateContent>
                    <mc:Choice xmlns:v="urn:schemas-microsoft-com:vml" Requires="v">
                      <p:oleObj spid="_x0000_s352940" name="Equation" r:id="rId21" imgW="698400" imgH="393480" progId="Equation.DSMT4">
                        <p:embed/>
                      </p:oleObj>
                    </mc:Choice>
                    <mc:Fallback>
                      <p:oleObj name="Equation" r:id="rId21" imgW="698400" imgH="393480" progId="Equation.DSMT4">
                        <p:embed/>
                        <p:pic>
                          <p:nvPicPr>
                            <p:cNvPr id="0" name=""/>
                            <p:cNvPicPr/>
                            <p:nvPr/>
                          </p:nvPicPr>
                          <p:blipFill>
                            <a:blip r:embed="rId22"/>
                            <a:stretch>
                              <a:fillRect/>
                            </a:stretch>
                          </p:blipFill>
                          <p:spPr>
                            <a:xfrm>
                              <a:off x="1143866" y="4208894"/>
                              <a:ext cx="698500" cy="393700"/>
                            </a:xfrm>
                            <a:prstGeom prst="rect">
                              <a:avLst/>
                            </a:prstGeom>
                          </p:spPr>
                        </p:pic>
                      </p:oleObj>
                    </mc:Fallback>
                  </mc:AlternateContent>
                </a:graphicData>
              </a:graphic>
            </p:graphicFrame>
          </mc:Choice>
          <mc:Fallback xmlns="">
            <p:graphicFrame>
              <p:nvGraphicFramePr>
                <p:cNvPr id="5" name="Object 4"/>
                <p:cNvGraphicFramePr>
                  <a:graphicFrameLocks noChangeAspect="1"/>
                </p:cNvGraphicFramePr>
                <p:nvPr>
                  <p:extLst>
                    <p:ext uri="{D42A27DB-BD31-4B8C-83A1-F6EECF244321}">
                      <p14:modId xmlns:p14="http://schemas.microsoft.com/office/powerpoint/2010/main" val="435971301"/>
                    </p:ext>
                  </p:extLst>
                </p:nvPr>
              </p:nvGraphicFramePr>
              <p:xfrm>
                <a:off x="1143866" y="4208894"/>
                <a:ext cx="698500" cy="393700"/>
              </p:xfrm>
              <a:graphic>
                <a:graphicData uri="http://schemas.openxmlformats.org/presentationml/2006/ole">
                  <mc:AlternateContent>
                    <mc:Choice xmlns:v="urn:schemas-microsoft-com:vml" Requires="v">
                      <p:oleObj spid="_x0000_s352880" name="Equation" r:id="rId23" imgW="698400" imgH="393480" progId="Equation.DSMT4">
                        <p:embed/>
                      </p:oleObj>
                    </mc:Choice>
                    <mc:Fallback>
                      <p:oleObj name="Equation" r:id="rId23" imgW="698400" imgH="393480" progId="Equation.DSMT4">
                        <p:embed/>
                        <p:pic>
                          <p:nvPicPr>
                            <p:cNvPr id="0" name=""/>
                            <p:cNvPicPr/>
                            <p:nvPr/>
                          </p:nvPicPr>
                          <p:blipFill>
                            <a:blip r:embed="rId24"/>
                            <a:stretch>
                              <a:fillRect/>
                            </a:stretch>
                          </p:blipFill>
                          <p:spPr>
                            <a:xfrm>
                              <a:off x="1143866" y="4208894"/>
                              <a:ext cx="698500" cy="3937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6" name="TextBox 15"/>
                <p:cNvSpPr txBox="1"/>
                <p:nvPr/>
              </p:nvSpPr>
              <p:spPr>
                <a:xfrm>
                  <a:off x="874876" y="5219697"/>
                  <a:ext cx="7396288" cy="646331"/>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i="1" smtClean="0">
                          <a:latin typeface="Cambria Math"/>
                          <a:ea typeface="Cambria Math"/>
                        </a:rPr>
                        <m:t>𝛽</m:t>
                      </m:r>
                    </m:oMath>
                  </a14:m>
                  <a:r>
                    <a:rPr lang="en-US" dirty="0"/>
                    <a:t>: tune the local loop shaping based on the damped pole – zero pair principle</a:t>
                  </a:r>
                </a:p>
              </p:txBody>
            </p:sp>
          </mc:Choice>
          <mc:Fallback xmlns="">
            <p:sp>
              <p:nvSpPr>
                <p:cNvPr id="16" name="TextBox 15"/>
                <p:cNvSpPr txBox="1">
                  <a:spLocks noRot="1" noChangeAspect="1" noMove="1" noResize="1" noEditPoints="1" noAdjustHandles="1" noChangeArrowheads="1" noChangeShapeType="1" noTextEdit="1"/>
                </p:cNvSpPr>
                <p:nvPr/>
              </p:nvSpPr>
              <p:spPr>
                <a:xfrm>
                  <a:off x="874876" y="5219697"/>
                  <a:ext cx="7396288" cy="646331"/>
                </a:xfrm>
                <a:prstGeom prst="rect">
                  <a:avLst/>
                </a:prstGeom>
                <a:blipFill>
                  <a:blip r:embed="rId25"/>
                  <a:stretch>
                    <a:fillRect l="-577" t="-4717" r="-123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Object 5"/>
                <p:cNvGraphicFramePr>
                  <a:graphicFrameLocks noChangeAspect="1"/>
                </p:cNvGraphicFramePr>
                <p:nvPr>
                  <p:extLst>
                    <p:ext uri="{D42A27DB-BD31-4B8C-83A1-F6EECF244321}">
                      <p14:modId xmlns:p14="http://schemas.microsoft.com/office/powerpoint/2010/main" val="994685800"/>
                    </p:ext>
                  </p:extLst>
                </p:nvPr>
              </p:nvGraphicFramePr>
              <p:xfrm>
                <a:off x="3691233" y="5915251"/>
                <a:ext cx="838200" cy="266700"/>
              </p:xfrm>
              <a:graphic>
                <a:graphicData uri="http://schemas.openxmlformats.org/presentationml/2006/ole">
                  <mc:AlternateContent>
                    <mc:Choice xmlns:v="urn:schemas-microsoft-com:vml" Requires="v">
                      <p:oleObj spid="_x0000_s352941" name="Equation" r:id="rId26" imgW="838080" imgH="266400" progId="Equation.DSMT4">
                        <p:embed/>
                      </p:oleObj>
                    </mc:Choice>
                    <mc:Fallback>
                      <p:oleObj name="Equation" r:id="rId26" imgW="838080" imgH="266400" progId="Equation.DSMT4">
                        <p:embed/>
                        <p:pic>
                          <p:nvPicPr>
                            <p:cNvPr id="0" name=""/>
                            <p:cNvPicPr/>
                            <p:nvPr/>
                          </p:nvPicPr>
                          <p:blipFill>
                            <a:blip r:embed="rId27"/>
                            <a:stretch>
                              <a:fillRect/>
                            </a:stretch>
                          </p:blipFill>
                          <p:spPr>
                            <a:xfrm>
                              <a:off x="3691233" y="5915251"/>
                              <a:ext cx="838200" cy="266700"/>
                            </a:xfrm>
                            <a:prstGeom prst="rect">
                              <a:avLst/>
                            </a:prstGeom>
                          </p:spPr>
                        </p:pic>
                      </p:oleObj>
                    </mc:Fallback>
                  </mc:AlternateContent>
                </a:graphicData>
              </a:graphic>
            </p:graphicFrame>
          </mc:Choice>
          <mc:Fallback xmlns="">
            <p:graphicFrame>
              <p:nvGraphicFramePr>
                <p:cNvPr id="6" name="Object 5"/>
                <p:cNvGraphicFramePr>
                  <a:graphicFrameLocks noChangeAspect="1"/>
                </p:cNvGraphicFramePr>
                <p:nvPr>
                  <p:extLst>
                    <p:ext uri="{D42A27DB-BD31-4B8C-83A1-F6EECF244321}">
                      <p14:modId xmlns:p14="http://schemas.microsoft.com/office/powerpoint/2010/main" val="994685800"/>
                    </p:ext>
                  </p:extLst>
                </p:nvPr>
              </p:nvGraphicFramePr>
              <p:xfrm>
                <a:off x="3691233" y="5915251"/>
                <a:ext cx="838200" cy="266700"/>
              </p:xfrm>
              <a:graphic>
                <a:graphicData uri="http://schemas.openxmlformats.org/presentationml/2006/ole">
                  <mc:AlternateContent>
                    <mc:Choice xmlns:v="urn:schemas-microsoft-com:vml" Requires="v">
                      <p:oleObj spid="_x0000_s352881" name="Equation" r:id="rId28" imgW="838080" imgH="266400" progId="Equation.DSMT4">
                        <p:embed/>
                      </p:oleObj>
                    </mc:Choice>
                    <mc:Fallback>
                      <p:oleObj name="Equation" r:id="rId28" imgW="838080" imgH="266400" progId="Equation.DSMT4">
                        <p:embed/>
                        <p:pic>
                          <p:nvPicPr>
                            <p:cNvPr id="0" name=""/>
                            <p:cNvPicPr/>
                            <p:nvPr/>
                          </p:nvPicPr>
                          <p:blipFill>
                            <a:blip r:embed="rId29"/>
                            <a:stretch>
                              <a:fillRect/>
                            </a:stretch>
                          </p:blipFill>
                          <p:spPr>
                            <a:xfrm>
                              <a:off x="3691233" y="5915251"/>
                              <a:ext cx="838200" cy="266700"/>
                            </a:xfrm>
                            <a:prstGeom prst="rect">
                              <a:avLst/>
                            </a:prstGeom>
                          </p:spPr>
                        </p:pic>
                      </p:oleObj>
                    </mc:Fallback>
                  </mc:AlternateContent>
                </a:graphicData>
              </a:graphic>
            </p:graphicFrame>
          </mc:Fallback>
        </mc:AlternateContent>
      </p:grpSp>
    </p:spTree>
    <p:extLst>
      <p:ext uri="{BB962C8B-B14F-4D97-AF65-F5344CB8AC3E}">
        <p14:creationId xmlns:p14="http://schemas.microsoft.com/office/powerpoint/2010/main" val="330494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1152526" y="-1"/>
            <a:ext cx="799147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Stability and Robustness</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103030617"/>
              </p:ext>
            </p:extLst>
          </p:nvPr>
        </p:nvGraphicFramePr>
        <p:xfrm>
          <a:off x="191531" y="1206742"/>
          <a:ext cx="5478463" cy="2416175"/>
        </p:xfrm>
        <a:graphic>
          <a:graphicData uri="http://schemas.openxmlformats.org/presentationml/2006/ole">
            <mc:AlternateContent xmlns:mc="http://schemas.openxmlformats.org/markup-compatibility/2006">
              <mc:Choice xmlns:v="urn:schemas-microsoft-com:vml" Requires="v">
                <p:oleObj spid="_x0000_s361629" name="Visio" r:id="rId4" imgW="6726777" imgH="2969236" progId="Visio.Drawing.11">
                  <p:embed/>
                </p:oleObj>
              </mc:Choice>
              <mc:Fallback>
                <p:oleObj name="Visio" r:id="rId4" imgW="6726777" imgH="2969236"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31" y="1206742"/>
                        <a:ext cx="5478463" cy="2416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879334649"/>
              </p:ext>
            </p:extLst>
          </p:nvPr>
        </p:nvGraphicFramePr>
        <p:xfrm>
          <a:off x="6265863" y="2051050"/>
          <a:ext cx="1879600" cy="673100"/>
        </p:xfrm>
        <a:graphic>
          <a:graphicData uri="http://schemas.openxmlformats.org/presentationml/2006/ole">
            <mc:AlternateContent xmlns:mc="http://schemas.openxmlformats.org/markup-compatibility/2006">
              <mc:Choice xmlns:v="urn:schemas-microsoft-com:vml" Requires="v">
                <p:oleObj spid="_x0000_s361630" name="Equation" r:id="rId6" imgW="1879560" imgH="672840" progId="Equation.DSMT4">
                  <p:embed/>
                </p:oleObj>
              </mc:Choice>
              <mc:Fallback>
                <p:oleObj name="Equation" r:id="rId6" imgW="1879560" imgH="672840" progId="Equation.DSMT4">
                  <p:embed/>
                  <p:pic>
                    <p:nvPicPr>
                      <p:cNvPr id="0" name=""/>
                      <p:cNvPicPr/>
                      <p:nvPr/>
                    </p:nvPicPr>
                    <p:blipFill>
                      <a:blip r:embed="rId7"/>
                      <a:stretch>
                        <a:fillRect/>
                      </a:stretch>
                    </p:blipFill>
                    <p:spPr>
                      <a:xfrm>
                        <a:off x="6265863" y="2051050"/>
                        <a:ext cx="1879600" cy="673100"/>
                      </a:xfrm>
                      <a:prstGeom prst="rect">
                        <a:avLst/>
                      </a:prstGeom>
                    </p:spPr>
                  </p:pic>
                </p:oleObj>
              </mc:Fallback>
            </mc:AlternateContent>
          </a:graphicData>
        </a:graphic>
      </p:graphicFrame>
      <p:sp>
        <p:nvSpPr>
          <p:cNvPr id="13" name="Rectangle 12"/>
          <p:cNvSpPr/>
          <p:nvPr/>
        </p:nvSpPr>
        <p:spPr>
          <a:xfrm>
            <a:off x="5699029" y="1093719"/>
            <a:ext cx="3269098" cy="923330"/>
          </a:xfrm>
          <a:prstGeom prst="rect">
            <a:avLst/>
          </a:prstGeom>
        </p:spPr>
        <p:txBody>
          <a:bodyPr wrap="square">
            <a:spAutoFit/>
          </a:bodyPr>
          <a:lstStyle/>
          <a:p>
            <a:r>
              <a:rPr lang="en-US" i="1" dirty="0">
                <a:solidFill>
                  <a:srgbClr val="FF0000"/>
                </a:solidFill>
              </a:rPr>
              <a:t>No mismatch </a:t>
            </a:r>
          </a:p>
          <a:p>
            <a:r>
              <a:rPr lang="en-US" dirty="0"/>
              <a:t>between actual model and nominal model</a:t>
            </a:r>
          </a:p>
        </p:txBody>
      </p:sp>
      <p:graphicFrame>
        <p:nvGraphicFramePr>
          <p:cNvPr id="14" name="Object 13"/>
          <p:cNvGraphicFramePr>
            <a:graphicFrameLocks noChangeAspect="1"/>
          </p:cNvGraphicFramePr>
          <p:nvPr>
            <p:extLst>
              <p:ext uri="{D42A27DB-BD31-4B8C-83A1-F6EECF244321}">
                <p14:modId xmlns:p14="http://schemas.microsoft.com/office/powerpoint/2010/main" val="2072073032"/>
              </p:ext>
            </p:extLst>
          </p:nvPr>
        </p:nvGraphicFramePr>
        <p:xfrm>
          <a:off x="1044508" y="4394557"/>
          <a:ext cx="3441700" cy="774700"/>
        </p:xfrm>
        <a:graphic>
          <a:graphicData uri="http://schemas.openxmlformats.org/presentationml/2006/ole">
            <mc:AlternateContent xmlns:mc="http://schemas.openxmlformats.org/markup-compatibility/2006">
              <mc:Choice xmlns:v="urn:schemas-microsoft-com:vml" Requires="v">
                <p:oleObj spid="_x0000_s361631" name="Equation" r:id="rId8" imgW="3441600" imgH="774360" progId="Equation.DSMT4">
                  <p:embed/>
                </p:oleObj>
              </mc:Choice>
              <mc:Fallback>
                <p:oleObj name="Equation" r:id="rId8" imgW="3441600" imgH="774360" progId="Equation.DSMT4">
                  <p:embed/>
                  <p:pic>
                    <p:nvPicPr>
                      <p:cNvPr id="0" name=""/>
                      <p:cNvPicPr/>
                      <p:nvPr/>
                    </p:nvPicPr>
                    <p:blipFill>
                      <a:blip r:embed="rId9"/>
                      <a:stretch>
                        <a:fillRect/>
                      </a:stretch>
                    </p:blipFill>
                    <p:spPr>
                      <a:xfrm>
                        <a:off x="1044508" y="4394557"/>
                        <a:ext cx="3441700" cy="7747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466629770"/>
              </p:ext>
            </p:extLst>
          </p:nvPr>
        </p:nvGraphicFramePr>
        <p:xfrm>
          <a:off x="5862860" y="4262917"/>
          <a:ext cx="2667000" cy="419100"/>
        </p:xfrm>
        <a:graphic>
          <a:graphicData uri="http://schemas.openxmlformats.org/presentationml/2006/ole">
            <mc:AlternateContent xmlns:mc="http://schemas.openxmlformats.org/markup-compatibility/2006">
              <mc:Choice xmlns:v="urn:schemas-microsoft-com:vml" Requires="v">
                <p:oleObj spid="_x0000_s361632" name="Equation" r:id="rId10" imgW="2666880" imgH="419040" progId="Equation.DSMT4">
                  <p:embed/>
                </p:oleObj>
              </mc:Choice>
              <mc:Fallback>
                <p:oleObj name="Equation" r:id="rId10" imgW="2666880" imgH="419040" progId="Equation.DSMT4">
                  <p:embed/>
                  <p:pic>
                    <p:nvPicPr>
                      <p:cNvPr id="0" name=""/>
                      <p:cNvPicPr/>
                      <p:nvPr/>
                    </p:nvPicPr>
                    <p:blipFill>
                      <a:blip r:embed="rId11"/>
                      <a:stretch>
                        <a:fillRect/>
                      </a:stretch>
                    </p:blipFill>
                    <p:spPr>
                      <a:xfrm>
                        <a:off x="5862860" y="4262917"/>
                        <a:ext cx="2667000" cy="4191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Rectangle 15"/>
              <p:cNvSpPr/>
              <p:nvPr/>
            </p:nvSpPr>
            <p:spPr>
              <a:xfrm>
                <a:off x="5769558" y="3436496"/>
                <a:ext cx="2994280" cy="646331"/>
              </a:xfrm>
              <a:prstGeom prst="rect">
                <a:avLst/>
              </a:prstGeom>
            </p:spPr>
            <p:txBody>
              <a:bodyPr wrap="square">
                <a:spAutoFit/>
              </a:bodyPr>
              <a:lstStyle/>
              <a:p>
                <a:r>
                  <a:rPr lang="en-US" dirty="0"/>
                  <a:t>bounded perturbed model uncertainty: </a:t>
                </a:r>
                <a14:m>
                  <m:oMath xmlns:m="http://schemas.openxmlformats.org/officeDocument/2006/math">
                    <m:r>
                      <a:rPr lang="en-US" i="1">
                        <a:latin typeface="Cambria Math"/>
                      </a:rPr>
                      <m:t>∆</m:t>
                    </m:r>
                    <m:d>
                      <m:dPr>
                        <m:ctrlPr>
                          <a:rPr lang="en-US" i="1">
                            <a:latin typeface="Cambria Math"/>
                          </a:rPr>
                        </m:ctrlPr>
                      </m:dPr>
                      <m:e>
                        <m:sSup>
                          <m:sSupPr>
                            <m:ctrlPr>
                              <a:rPr lang="en-US" i="1">
                                <a:latin typeface="Cambria Math"/>
                              </a:rPr>
                            </m:ctrlPr>
                          </m:sSupPr>
                          <m:e>
                            <m:r>
                              <a:rPr lang="en-US" i="1">
                                <a:latin typeface="Cambria Math"/>
                              </a:rPr>
                              <m:t>𝑧</m:t>
                            </m:r>
                          </m:e>
                          <m:sup>
                            <m:r>
                              <a:rPr lang="en-US" i="1">
                                <a:latin typeface="Cambria Math"/>
                              </a:rPr>
                              <m:t>−1</m:t>
                            </m:r>
                          </m:sup>
                        </m:sSup>
                      </m:e>
                    </m:d>
                  </m:oMath>
                </a14:m>
                <a:endParaRPr lang="en-US" dirty="0"/>
              </a:p>
            </p:txBody>
          </p:sp>
        </mc:Choice>
        <mc:Fallback xmlns="">
          <p:sp>
            <p:nvSpPr>
              <p:cNvPr id="16" name="Rectangle 15"/>
              <p:cNvSpPr>
                <a:spLocks noRot="1" noChangeAspect="1" noMove="1" noResize="1" noEditPoints="1" noAdjustHandles="1" noChangeArrowheads="1" noChangeShapeType="1" noTextEdit="1"/>
              </p:cNvSpPr>
              <p:nvPr/>
            </p:nvSpPr>
            <p:spPr>
              <a:xfrm>
                <a:off x="5769558" y="3436496"/>
                <a:ext cx="2994280" cy="646331"/>
              </a:xfrm>
              <a:prstGeom prst="rect">
                <a:avLst/>
              </a:prstGeom>
              <a:blipFill rotWithShape="1">
                <a:blip r:embed="rId13"/>
                <a:stretch>
                  <a:fillRect l="-1626" t="-4717" b="-14151"/>
                </a:stretch>
              </a:blipFill>
            </p:spPr>
            <p:txBody>
              <a:bodyPr/>
              <a:lstStyle/>
              <a:p>
                <a:r>
                  <a:rPr lang="en-US">
                    <a:noFill/>
                  </a:rPr>
                  <a:t> </a:t>
                </a:r>
              </a:p>
            </p:txBody>
          </p:sp>
        </mc:Fallback>
      </mc:AlternateContent>
      <p:graphicFrame>
        <p:nvGraphicFramePr>
          <p:cNvPr id="17" name="Object 16"/>
          <p:cNvGraphicFramePr>
            <a:graphicFrameLocks noChangeAspect="1"/>
          </p:cNvGraphicFramePr>
          <p:nvPr>
            <p:extLst>
              <p:ext uri="{D42A27DB-BD31-4B8C-83A1-F6EECF244321}">
                <p14:modId xmlns:p14="http://schemas.microsoft.com/office/powerpoint/2010/main" val="2993058580"/>
              </p:ext>
            </p:extLst>
          </p:nvPr>
        </p:nvGraphicFramePr>
        <p:xfrm>
          <a:off x="5900274" y="5431173"/>
          <a:ext cx="2082800" cy="431800"/>
        </p:xfrm>
        <a:graphic>
          <a:graphicData uri="http://schemas.openxmlformats.org/presentationml/2006/ole">
            <mc:AlternateContent xmlns:mc="http://schemas.openxmlformats.org/markup-compatibility/2006">
              <mc:Choice xmlns:v="urn:schemas-microsoft-com:vml" Requires="v">
                <p:oleObj spid="_x0000_s361633" name="Equation" r:id="rId14" imgW="2082600" imgH="431640" progId="Equation.DSMT4">
                  <p:embed/>
                </p:oleObj>
              </mc:Choice>
              <mc:Fallback>
                <p:oleObj name="Equation" r:id="rId14" imgW="2082600" imgH="431640" progId="Equation.DSMT4">
                  <p:embed/>
                  <p:pic>
                    <p:nvPicPr>
                      <p:cNvPr id="0" name=""/>
                      <p:cNvPicPr/>
                      <p:nvPr/>
                    </p:nvPicPr>
                    <p:blipFill>
                      <a:blip r:embed="rId15"/>
                      <a:stretch>
                        <a:fillRect/>
                      </a:stretch>
                    </p:blipFill>
                    <p:spPr>
                      <a:xfrm>
                        <a:off x="5900274" y="5431173"/>
                        <a:ext cx="2082800" cy="4318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807230358"/>
              </p:ext>
            </p:extLst>
          </p:nvPr>
        </p:nvGraphicFramePr>
        <p:xfrm>
          <a:off x="771945" y="5316177"/>
          <a:ext cx="4318000" cy="736600"/>
        </p:xfrm>
        <a:graphic>
          <a:graphicData uri="http://schemas.openxmlformats.org/presentationml/2006/ole">
            <mc:AlternateContent xmlns:mc="http://schemas.openxmlformats.org/markup-compatibility/2006">
              <mc:Choice xmlns:v="urn:schemas-microsoft-com:vml" Requires="v">
                <p:oleObj spid="_x0000_s361634" name="Equation" r:id="rId16" imgW="4317840" imgH="736560" progId="Equation.DSMT4">
                  <p:embed/>
                </p:oleObj>
              </mc:Choice>
              <mc:Fallback>
                <p:oleObj name="Equation" r:id="rId16" imgW="4317840" imgH="736560" progId="Equation.DSMT4">
                  <p:embed/>
                  <p:pic>
                    <p:nvPicPr>
                      <p:cNvPr id="0" name=""/>
                      <p:cNvPicPr/>
                      <p:nvPr/>
                    </p:nvPicPr>
                    <p:blipFill>
                      <a:blip r:embed="rId17"/>
                      <a:stretch>
                        <a:fillRect/>
                      </a:stretch>
                    </p:blipFill>
                    <p:spPr>
                      <a:xfrm>
                        <a:off x="771945" y="5316177"/>
                        <a:ext cx="4318000" cy="736600"/>
                      </a:xfrm>
                      <a:prstGeom prst="rect">
                        <a:avLst/>
                      </a:prstGeom>
                    </p:spPr>
                  </p:pic>
                </p:oleObj>
              </mc:Fallback>
            </mc:AlternateContent>
          </a:graphicData>
        </a:graphic>
      </p:graphicFrame>
      <p:sp>
        <p:nvSpPr>
          <p:cNvPr id="3" name="Rectangle 2"/>
          <p:cNvSpPr/>
          <p:nvPr/>
        </p:nvSpPr>
        <p:spPr>
          <a:xfrm>
            <a:off x="5769558" y="2957378"/>
            <a:ext cx="1172116" cy="369332"/>
          </a:xfrm>
          <a:prstGeom prst="rect">
            <a:avLst/>
          </a:prstGeom>
        </p:spPr>
        <p:txBody>
          <a:bodyPr wrap="none">
            <a:spAutoFit/>
          </a:bodyPr>
          <a:lstStyle/>
          <a:p>
            <a:r>
              <a:rPr lang="en-US" i="1" dirty="0">
                <a:solidFill>
                  <a:srgbClr val="FF0000"/>
                </a:solidFill>
              </a:rPr>
              <a:t>Mismatch</a:t>
            </a:r>
          </a:p>
        </p:txBody>
      </p:sp>
      <p:sp>
        <p:nvSpPr>
          <p:cNvPr id="6" name="TextBox 5"/>
          <p:cNvSpPr txBox="1"/>
          <p:nvPr/>
        </p:nvSpPr>
        <p:spPr>
          <a:xfrm>
            <a:off x="5769558" y="4860786"/>
            <a:ext cx="3198568" cy="369332"/>
          </a:xfrm>
          <a:prstGeom prst="rect">
            <a:avLst/>
          </a:prstGeom>
          <a:noFill/>
        </p:spPr>
        <p:txBody>
          <a:bodyPr wrap="square" rtlCol="0">
            <a:spAutoFit/>
          </a:bodyPr>
          <a:lstStyle/>
          <a:p>
            <a:r>
              <a:rPr lang="en-US" i="1" dirty="0">
                <a:solidFill>
                  <a:srgbClr val="FF0000"/>
                </a:solidFill>
              </a:rPr>
              <a:t>Stability Robustness </a:t>
            </a:r>
            <a:r>
              <a:rPr lang="en-US" baseline="30000" dirty="0"/>
              <a:t>[5]</a:t>
            </a:r>
          </a:p>
        </p:txBody>
      </p:sp>
      <p:sp>
        <p:nvSpPr>
          <p:cNvPr id="7" name="Rectangle 6"/>
          <p:cNvSpPr/>
          <p:nvPr/>
        </p:nvSpPr>
        <p:spPr>
          <a:xfrm>
            <a:off x="2604096" y="6248754"/>
            <a:ext cx="3765549" cy="361637"/>
          </a:xfrm>
          <a:prstGeom prst="rect">
            <a:avLst/>
          </a:prstGeom>
        </p:spPr>
        <p:txBody>
          <a:bodyPr wrap="square">
            <a:spAutoFit/>
          </a:bodyPr>
          <a:lstStyle/>
          <a:p>
            <a:pPr>
              <a:lnSpc>
                <a:spcPct val="125000"/>
              </a:lnSpc>
            </a:pPr>
            <a:r>
              <a:rPr lang="en-US" sz="1400" dirty="0">
                <a:latin typeface="Times New Roman" panose="02020603050405020304" pitchFamily="18" charset="0"/>
                <a:cs typeface="Times New Roman" panose="02020603050405020304" pitchFamily="18" charset="0"/>
              </a:rPr>
              <a:t>[5] Doyle et al., </a:t>
            </a:r>
            <a:r>
              <a:rPr lang="en-US" sz="1400" i="1" dirty="0">
                <a:latin typeface="Times New Roman" panose="02020603050405020304" pitchFamily="18" charset="0"/>
                <a:cs typeface="Times New Roman" panose="02020603050405020304" pitchFamily="18" charset="0"/>
              </a:rPr>
              <a:t>Feedback Control Theory</a:t>
            </a:r>
            <a:r>
              <a:rPr lang="en-US" sz="1400" dirty="0">
                <a:latin typeface="Times New Roman" panose="02020603050405020304" pitchFamily="18" charset="0"/>
                <a:cs typeface="Times New Roman" panose="02020603050405020304" pitchFamily="18" charset="0"/>
              </a:rPr>
              <a:t>, 1990.</a:t>
            </a:r>
          </a:p>
        </p:txBody>
      </p:sp>
      <p:sp>
        <p:nvSpPr>
          <p:cNvPr id="9" name="Slide Number Placeholder 8"/>
          <p:cNvSpPr>
            <a:spLocks noGrp="1"/>
          </p:cNvSpPr>
          <p:nvPr>
            <p:ph type="sldNum" sz="quarter" idx="4"/>
          </p:nvPr>
        </p:nvSpPr>
        <p:spPr/>
        <p:txBody>
          <a:bodyPr/>
          <a:lstStyle/>
          <a:p>
            <a:fld id="{4A466926-17EF-4CAC-B717-1CD0EBB5093C}" type="slidenum">
              <a:rPr lang="en-US" smtClean="0"/>
              <a:t>14</a:t>
            </a:fld>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3988156311"/>
              </p:ext>
            </p:extLst>
          </p:nvPr>
        </p:nvGraphicFramePr>
        <p:xfrm>
          <a:off x="1758950" y="3781425"/>
          <a:ext cx="2146300" cy="393700"/>
        </p:xfrm>
        <a:graphic>
          <a:graphicData uri="http://schemas.openxmlformats.org/presentationml/2006/ole">
            <mc:AlternateContent xmlns:mc="http://schemas.openxmlformats.org/markup-compatibility/2006">
              <mc:Choice xmlns:v="urn:schemas-microsoft-com:vml" Requires="v">
                <p:oleObj spid="_x0000_s361635" name="Equation" r:id="rId18" imgW="2145960" imgH="393480" progId="Equation.DSMT4">
                  <p:embed/>
                </p:oleObj>
              </mc:Choice>
              <mc:Fallback>
                <p:oleObj name="Equation" r:id="rId18" imgW="2145960" imgH="393480" progId="Equation.DSMT4">
                  <p:embed/>
                  <p:pic>
                    <p:nvPicPr>
                      <p:cNvPr id="0" name="Object 18"/>
                      <p:cNvPicPr>
                        <a:picLocks noChangeAspect="1" noChangeArrowheads="1"/>
                      </p:cNvPicPr>
                      <p:nvPr/>
                    </p:nvPicPr>
                    <p:blipFill>
                      <a:blip r:embed="rId19"/>
                      <a:srcRect/>
                      <a:stretch>
                        <a:fillRect/>
                      </a:stretch>
                    </p:blipFill>
                    <p:spPr bwMode="auto">
                      <a:xfrm>
                        <a:off x="1758950" y="3781425"/>
                        <a:ext cx="21463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290393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15622" y="3524392"/>
            <a:ext cx="362633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Approach</a:t>
            </a:r>
          </a:p>
        </p:txBody>
      </p:sp>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Outline</a:t>
            </a:r>
          </a:p>
        </p:txBody>
      </p:sp>
      <p:sp>
        <p:nvSpPr>
          <p:cNvPr id="10" name="TextBox 9"/>
          <p:cNvSpPr txBox="1"/>
          <p:nvPr/>
        </p:nvSpPr>
        <p:spPr>
          <a:xfrm>
            <a:off x="3015622" y="2374995"/>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Background</a:t>
            </a:r>
            <a:endParaRPr lang="en-US" sz="2400" dirty="0">
              <a:latin typeface="Georgia" pitchFamily="18" charset="0"/>
            </a:endParaRPr>
          </a:p>
        </p:txBody>
      </p:sp>
      <p:sp>
        <p:nvSpPr>
          <p:cNvPr id="11" name="TextBox 10"/>
          <p:cNvSpPr txBox="1"/>
          <p:nvPr/>
        </p:nvSpPr>
        <p:spPr>
          <a:xfrm>
            <a:off x="3015621" y="2948580"/>
            <a:ext cx="3475613"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Research Objective</a:t>
            </a:r>
          </a:p>
        </p:txBody>
      </p:sp>
      <p:sp>
        <p:nvSpPr>
          <p:cNvPr id="14" name="TextBox 13"/>
          <p:cNvSpPr txBox="1"/>
          <p:nvPr/>
        </p:nvSpPr>
        <p:spPr>
          <a:xfrm>
            <a:off x="3015622" y="4084281"/>
            <a:ext cx="2585078" cy="611685"/>
          </a:xfrm>
          <a:prstGeom prst="rect">
            <a:avLst/>
          </a:prstGeom>
          <a:gradFill>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grad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Case Analysis</a:t>
            </a:r>
          </a:p>
        </p:txBody>
      </p:sp>
      <p:sp>
        <p:nvSpPr>
          <p:cNvPr id="15" name="TextBox 14"/>
          <p:cNvSpPr txBox="1"/>
          <p:nvPr/>
        </p:nvSpPr>
        <p:spPr>
          <a:xfrm>
            <a:off x="3015622" y="4638957"/>
            <a:ext cx="3747129"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Concluding Remarks</a:t>
            </a:r>
          </a:p>
        </p:txBody>
      </p:sp>
      <p:sp>
        <p:nvSpPr>
          <p:cNvPr id="3" name="Slide Number Placeholder 2"/>
          <p:cNvSpPr>
            <a:spLocks noGrp="1"/>
          </p:cNvSpPr>
          <p:nvPr>
            <p:ph type="sldNum" sz="quarter" idx="4"/>
          </p:nvPr>
        </p:nvSpPr>
        <p:spPr/>
        <p:txBody>
          <a:bodyPr/>
          <a:lstStyle/>
          <a:p>
            <a:fld id="{4A466926-17EF-4CAC-B717-1CD0EBB5093C}" type="slidenum">
              <a:rPr lang="en-US" smtClean="0"/>
              <a:t>15</a:t>
            </a:fld>
            <a:endParaRPr lang="en-US"/>
          </a:p>
        </p:txBody>
      </p:sp>
    </p:spTree>
    <p:extLst>
      <p:ext uri="{BB962C8B-B14F-4D97-AF65-F5344CB8AC3E}">
        <p14:creationId xmlns:p14="http://schemas.microsoft.com/office/powerpoint/2010/main" val="18227031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 5-</a:t>
            </a:r>
            <a:r>
              <a:rPr lang="en-US" altLang="zh-CN" sz="2600" b="1" i="1" dirty="0" err="1">
                <a:solidFill>
                  <a:srgbClr val="C80000"/>
                </a:solidFill>
                <a:latin typeface="Georgia" pitchFamily="18" charset="0"/>
                <a:cs typeface="Arial" pitchFamily="34" charset="0"/>
              </a:rPr>
              <a:t>DOF</a:t>
            </a:r>
            <a:r>
              <a:rPr lang="en-US" altLang="zh-CN" sz="2600" b="1" i="1" dirty="0">
                <a:solidFill>
                  <a:srgbClr val="C80000"/>
                </a:solidFill>
                <a:latin typeface="Georgia" pitchFamily="18" charset="0"/>
                <a:cs typeface="Arial" pitchFamily="34" charset="0"/>
              </a:rPr>
              <a:t> linearized model</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552276" y="1012506"/>
            <a:ext cx="8229600" cy="707886"/>
          </a:xfrm>
          <a:prstGeom prst="rect">
            <a:avLst/>
          </a:prstGeom>
          <a:noFill/>
        </p:spPr>
        <p:txBody>
          <a:bodyPr wrap="square" rtlCol="0">
            <a:spAutoFit/>
          </a:bodyPr>
          <a:lstStyle/>
          <a:p>
            <a:pPr>
              <a:spcAft>
                <a:spcPts val="500"/>
              </a:spcAft>
            </a:pPr>
            <a:r>
              <a:rPr lang="en-US" sz="2000" dirty="0">
                <a:cs typeface="Arial" panose="020B0604020202020204" pitchFamily="34" charset="0"/>
              </a:rPr>
              <a:t>5 DOF: Generator DOF, drivetrain torsional </a:t>
            </a:r>
            <a:r>
              <a:rPr lang="en-US" sz="2000" dirty="0" err="1">
                <a:cs typeface="Arial" panose="020B0604020202020204" pitchFamily="34" charset="0"/>
              </a:rPr>
              <a:t>flexiblity</a:t>
            </a:r>
            <a:r>
              <a:rPr lang="en-US" sz="2000" dirty="0">
                <a:cs typeface="Arial" panose="020B0604020202020204" pitchFamily="34" charset="0"/>
              </a:rPr>
              <a:t> DOF, and first </a:t>
            </a:r>
            <a:r>
              <a:rPr lang="en-US" sz="2000" dirty="0" err="1">
                <a:cs typeface="Arial" panose="020B0604020202020204" pitchFamily="34" charset="0"/>
              </a:rPr>
              <a:t>flapwise</a:t>
            </a:r>
            <a:r>
              <a:rPr lang="en-US" sz="2000" dirty="0">
                <a:cs typeface="Arial" panose="020B0604020202020204" pitchFamily="34" charset="0"/>
              </a:rPr>
              <a:t> blade mode DOF (three blades)</a:t>
            </a:r>
            <a:endParaRPr lang="en-US" sz="2200" dirty="0">
              <a:cs typeface="Arial" panose="020B0604020202020204" pitchFamily="34" charset="0"/>
            </a:endParaRPr>
          </a:p>
        </p:txBody>
      </p:sp>
      <p:grpSp>
        <p:nvGrpSpPr>
          <p:cNvPr id="10" name="Group 9"/>
          <p:cNvGrpSpPr/>
          <p:nvPr/>
        </p:nvGrpSpPr>
        <p:grpSpPr>
          <a:xfrm>
            <a:off x="780228" y="1615119"/>
            <a:ext cx="7447485" cy="4966655"/>
            <a:chOff x="780228" y="1615119"/>
            <a:chExt cx="7447485" cy="4966655"/>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163" y="1615119"/>
              <a:ext cx="3559500" cy="2665196"/>
            </a:xfrm>
            <a:prstGeom prst="rect">
              <a:avLst/>
            </a:prstGeom>
            <a:noFill/>
            <a:ln>
              <a:noFill/>
            </a:ln>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9163" y="1634169"/>
              <a:ext cx="3559500" cy="2665196"/>
            </a:xfrm>
            <a:prstGeom prst="rect">
              <a:avLst/>
            </a:prstGeom>
            <a:noFill/>
            <a:ln>
              <a:noFill/>
            </a:ln>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228" y="4073609"/>
              <a:ext cx="3671370" cy="2508165"/>
            </a:xfrm>
            <a:prstGeom prst="rect">
              <a:avLst/>
            </a:prstGeom>
            <a:noFill/>
            <a:ln>
              <a:noFill/>
            </a:ln>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9163" y="4085989"/>
              <a:ext cx="3578550" cy="2467210"/>
            </a:xfrm>
            <a:prstGeom prst="rect">
              <a:avLst/>
            </a:prstGeom>
            <a:noFill/>
            <a:ln>
              <a:noFill/>
            </a:ln>
          </p:spPr>
        </p:pic>
      </p:grpSp>
      <p:sp>
        <p:nvSpPr>
          <p:cNvPr id="7" name="Rectangle 10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2" name="Group 11"/>
          <p:cNvGrpSpPr/>
          <p:nvPr/>
        </p:nvGrpSpPr>
        <p:grpSpPr>
          <a:xfrm>
            <a:off x="1312862" y="1672053"/>
            <a:ext cx="6442075" cy="1858770"/>
            <a:chOff x="1312862" y="1672053"/>
            <a:chExt cx="6442075" cy="1858770"/>
          </a:xfrm>
        </p:grpSpPr>
        <p:graphicFrame>
          <p:nvGraphicFramePr>
            <p:cNvPr id="4" name="Object 3"/>
            <p:cNvGraphicFramePr>
              <a:graphicFrameLocks noChangeAspect="1"/>
            </p:cNvGraphicFramePr>
            <p:nvPr>
              <p:extLst>
                <p:ext uri="{D42A27DB-BD31-4B8C-83A1-F6EECF244321}">
                  <p14:modId xmlns:p14="http://schemas.microsoft.com/office/powerpoint/2010/main" val="2687652344"/>
                </p:ext>
              </p:extLst>
            </p:nvPr>
          </p:nvGraphicFramePr>
          <p:xfrm>
            <a:off x="1325563" y="1672053"/>
            <a:ext cx="6108700" cy="619125"/>
          </p:xfrm>
          <a:graphic>
            <a:graphicData uri="http://schemas.openxmlformats.org/presentationml/2006/ole">
              <mc:AlternateContent xmlns:mc="http://schemas.openxmlformats.org/markup-compatibility/2006">
                <mc:Choice xmlns:v="urn:schemas-microsoft-com:vml" Requires="v">
                  <p:oleObj spid="_x0000_s343538" name="Equation" r:id="rId8" imgW="6095880" imgH="622080" progId="Equation.DSMT4">
                    <p:embed/>
                  </p:oleObj>
                </mc:Choice>
                <mc:Fallback>
                  <p:oleObj name="Equation" r:id="rId8" imgW="6095880" imgH="622080" progId="Equation.DSMT4">
                    <p:embed/>
                    <p:pic>
                      <p:nvPicPr>
                        <p:cNvPr id="0" name=""/>
                        <p:cNvPicPr>
                          <a:picLocks noChangeAspect="1" noChangeArrowheads="1"/>
                        </p:cNvPicPr>
                        <p:nvPr/>
                      </p:nvPicPr>
                      <p:blipFill>
                        <a:blip r:embed="rId9"/>
                        <a:srcRect/>
                        <a:stretch>
                          <a:fillRect/>
                        </a:stretch>
                      </p:blipFill>
                      <p:spPr bwMode="auto">
                        <a:xfrm>
                          <a:off x="1325563" y="1672053"/>
                          <a:ext cx="6108700"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71398525"/>
                </p:ext>
              </p:extLst>
            </p:nvPr>
          </p:nvGraphicFramePr>
          <p:xfrm>
            <a:off x="1312862" y="2338803"/>
            <a:ext cx="6442075" cy="617538"/>
          </p:xfrm>
          <a:graphic>
            <a:graphicData uri="http://schemas.openxmlformats.org/presentationml/2006/ole">
              <mc:AlternateContent xmlns:mc="http://schemas.openxmlformats.org/markup-compatibility/2006">
                <mc:Choice xmlns:v="urn:schemas-microsoft-com:vml" Requires="v">
                  <p:oleObj spid="_x0000_s343539" name="Equation" r:id="rId10" imgW="6438600" imgH="622080" progId="Equation.DSMT4">
                    <p:embed/>
                  </p:oleObj>
                </mc:Choice>
                <mc:Fallback>
                  <p:oleObj name="Equation" r:id="rId10" imgW="6438600" imgH="622080" progId="Equation.DSMT4">
                    <p:embed/>
                    <p:pic>
                      <p:nvPicPr>
                        <p:cNvPr id="0" name=""/>
                        <p:cNvPicPr>
                          <a:picLocks noChangeAspect="1" noChangeArrowheads="1"/>
                        </p:cNvPicPr>
                        <p:nvPr/>
                      </p:nvPicPr>
                      <p:blipFill>
                        <a:blip r:embed="rId11"/>
                        <a:srcRect/>
                        <a:stretch>
                          <a:fillRect/>
                        </a:stretch>
                      </p:blipFill>
                      <p:spPr bwMode="auto">
                        <a:xfrm>
                          <a:off x="1312862" y="2338803"/>
                          <a:ext cx="6442075"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52906705"/>
                </p:ext>
              </p:extLst>
            </p:nvPr>
          </p:nvGraphicFramePr>
          <p:xfrm>
            <a:off x="1336920" y="3048223"/>
            <a:ext cx="5622925" cy="482600"/>
          </p:xfrm>
          <a:graphic>
            <a:graphicData uri="http://schemas.openxmlformats.org/presentationml/2006/ole">
              <mc:AlternateContent xmlns:mc="http://schemas.openxmlformats.org/markup-compatibility/2006">
                <mc:Choice xmlns:v="urn:schemas-microsoft-com:vml" Requires="v">
                  <p:oleObj spid="_x0000_s343540" name="Equation" r:id="rId12" imgW="5600520" imgH="482400" progId="Equation.DSMT4">
                    <p:embed/>
                  </p:oleObj>
                </mc:Choice>
                <mc:Fallback>
                  <p:oleObj name="Equation" r:id="rId12" imgW="5600520" imgH="482400" progId="Equation.DSMT4">
                    <p:embed/>
                    <p:pic>
                      <p:nvPicPr>
                        <p:cNvPr id="0" name="Object 1028"/>
                        <p:cNvPicPr>
                          <a:picLocks noChangeAspect="1" noChangeArrowheads="1"/>
                        </p:cNvPicPr>
                        <p:nvPr/>
                      </p:nvPicPr>
                      <p:blipFill>
                        <a:blip r:embed="rId13"/>
                        <a:srcRect/>
                        <a:stretch>
                          <a:fillRect/>
                        </a:stretch>
                      </p:blipFill>
                      <p:spPr bwMode="auto">
                        <a:xfrm>
                          <a:off x="1336920" y="3048223"/>
                          <a:ext cx="5622925" cy="482600"/>
                        </a:xfrm>
                        <a:prstGeom prst="rect">
                          <a:avLst/>
                        </a:prstGeom>
                        <a:noFill/>
                      </p:spPr>
                    </p:pic>
                  </p:oleObj>
                </mc:Fallback>
              </mc:AlternateContent>
            </a:graphicData>
          </a:graphic>
        </p:graphicFrame>
      </p:grpSp>
      <p:sp>
        <p:nvSpPr>
          <p:cNvPr id="17" name="Slide Number Placeholder 16"/>
          <p:cNvSpPr>
            <a:spLocks noGrp="1"/>
          </p:cNvSpPr>
          <p:nvPr>
            <p:ph type="sldNum" sz="quarter" idx="4"/>
          </p:nvPr>
        </p:nvSpPr>
        <p:spPr/>
        <p:txBody>
          <a:bodyPr/>
          <a:lstStyle/>
          <a:p>
            <a:fld id="{4A466926-17EF-4CAC-B717-1CD0EBB5093C}" type="slidenum">
              <a:rPr lang="en-US" smtClean="0"/>
              <a:t>16</a:t>
            </a:fld>
            <a:endParaRPr lang="en-US"/>
          </a:p>
        </p:txBody>
      </p:sp>
    </p:spTree>
    <p:extLst>
      <p:ext uri="{BB962C8B-B14F-4D97-AF65-F5344CB8AC3E}">
        <p14:creationId xmlns:p14="http://schemas.microsoft.com/office/powerpoint/2010/main" val="163453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24695" y="1600067"/>
            <a:ext cx="8229600" cy="3982422"/>
          </a:xfrm>
          <a:prstGeom prst="rect">
            <a:avLst/>
          </a:prstGeom>
          <a:noFill/>
        </p:spPr>
        <p:txBody>
          <a:bodyPr wrap="square" rtlCol="0" anchor="ctr" anchorCtr="0">
            <a:noAutofit/>
          </a:bodyPr>
          <a:lstStyle/>
          <a:p>
            <a:pPr marL="342900" indent="-342900">
              <a:spcAft>
                <a:spcPts val="500"/>
              </a:spcAft>
              <a:buFont typeface="Wingdings" panose="05000000000000000000" pitchFamily="2" charset="2"/>
              <a:buChar char="§"/>
            </a:pPr>
            <a:r>
              <a:rPr lang="en-US" sz="2200" dirty="0">
                <a:latin typeface="+mn-lt"/>
              </a:rPr>
              <a:t>Test wind turbine</a:t>
            </a:r>
          </a:p>
          <a:p>
            <a:pPr marL="800100" lvl="1" indent="-342900">
              <a:spcAft>
                <a:spcPts val="500"/>
              </a:spcAft>
              <a:buSzPct val="75000"/>
              <a:buFont typeface="Wingdings" panose="05000000000000000000" pitchFamily="2" charset="2"/>
              <a:buChar char="ü"/>
            </a:pPr>
            <a:r>
              <a:rPr lang="en-US" dirty="0">
                <a:latin typeface="+mn-lt"/>
              </a:rPr>
              <a:t>NREL offshore 5-MW baseline </a:t>
            </a:r>
          </a:p>
          <a:p>
            <a:pPr lvl="1">
              <a:spcAft>
                <a:spcPts val="500"/>
              </a:spcAft>
              <a:buSzPct val="75000"/>
            </a:pPr>
            <a:r>
              <a:rPr lang="en-US" dirty="0">
                <a:latin typeface="+mn-lt"/>
              </a:rPr>
              <a:t>      wind turbine </a:t>
            </a:r>
          </a:p>
          <a:p>
            <a:pPr marL="342900" indent="-342900">
              <a:spcAft>
                <a:spcPts val="500"/>
              </a:spcAft>
              <a:buFont typeface="Wingdings" panose="05000000000000000000" pitchFamily="2" charset="2"/>
              <a:buChar char="§"/>
            </a:pPr>
            <a:r>
              <a:rPr lang="en-US" sz="2200" dirty="0">
                <a:latin typeface="+mn-lt"/>
              </a:rPr>
              <a:t>Degree of freedom (DOF)</a:t>
            </a:r>
          </a:p>
          <a:p>
            <a:pPr marL="800100" lvl="1" indent="-342900">
              <a:spcAft>
                <a:spcPts val="500"/>
              </a:spcAft>
              <a:buSzPct val="75000"/>
              <a:buFont typeface="Wingdings" panose="05000000000000000000" pitchFamily="2" charset="2"/>
              <a:buChar char="ü"/>
            </a:pPr>
            <a:r>
              <a:rPr lang="en-US" dirty="0">
                <a:latin typeface="+mn-lt"/>
              </a:rPr>
              <a:t>16 DOFs* </a:t>
            </a:r>
          </a:p>
          <a:p>
            <a:pPr marL="342900" indent="-342900">
              <a:spcAft>
                <a:spcPts val="500"/>
              </a:spcAft>
              <a:buFont typeface="Wingdings" panose="05000000000000000000" pitchFamily="2" charset="2"/>
              <a:buChar char="§"/>
            </a:pPr>
            <a:r>
              <a:rPr lang="en-US" sz="2200" dirty="0">
                <a:latin typeface="+mn-lt"/>
              </a:rPr>
              <a:t>Turbulent wind field</a:t>
            </a:r>
          </a:p>
          <a:p>
            <a:pPr marL="342900" indent="-342900">
              <a:spcAft>
                <a:spcPts val="500"/>
              </a:spcAft>
              <a:buFont typeface="Wingdings" panose="05000000000000000000" pitchFamily="2" charset="2"/>
              <a:buChar char="§"/>
            </a:pPr>
            <a:r>
              <a:rPr lang="en-US" sz="2200" dirty="0">
                <a:latin typeface="+mn-lt"/>
              </a:rPr>
              <a:t>Simulation time</a:t>
            </a:r>
          </a:p>
          <a:p>
            <a:pPr marL="800100" lvl="1" indent="-342900">
              <a:spcAft>
                <a:spcPts val="500"/>
              </a:spcAft>
              <a:buSzPct val="75000"/>
              <a:buFont typeface="Wingdings" panose="05000000000000000000" pitchFamily="2" charset="2"/>
              <a:buChar char="ü"/>
            </a:pPr>
            <a:r>
              <a:rPr lang="en-US" dirty="0">
                <a:latin typeface="+mn-lt"/>
              </a:rPr>
              <a:t>Run time: 0 to 600 s</a:t>
            </a:r>
          </a:p>
          <a:p>
            <a:pPr marL="800100" lvl="1" indent="-342900">
              <a:spcAft>
                <a:spcPts val="500"/>
              </a:spcAft>
              <a:buSzPct val="75000"/>
              <a:buFont typeface="Wingdings" panose="05000000000000000000" pitchFamily="2" charset="2"/>
              <a:buChar char="ü"/>
            </a:pPr>
            <a:r>
              <a:rPr lang="en-US" dirty="0">
                <a:latin typeface="+mn-lt"/>
              </a:rPr>
              <a:t>Integration step size: 0.0125 s </a:t>
            </a:r>
          </a:p>
          <a:p>
            <a:pPr marL="342900" indent="-342900">
              <a:spcAft>
                <a:spcPts val="500"/>
              </a:spcAft>
              <a:buFont typeface="Wingdings" panose="05000000000000000000" pitchFamily="2" charset="2"/>
              <a:buChar char="§"/>
            </a:pPr>
            <a:r>
              <a:rPr lang="en-US" sz="2200" dirty="0">
                <a:latin typeface="+mn-lt"/>
              </a:rPr>
              <a:t>Blade pitch limit and pitch rate limit </a:t>
            </a:r>
            <a:r>
              <a:rPr lang="en-US" sz="1600" baseline="30000" dirty="0">
                <a:latin typeface="+mn-lt"/>
              </a:rPr>
              <a:t>[1]</a:t>
            </a:r>
            <a:r>
              <a:rPr lang="en-US" sz="1600" dirty="0">
                <a:latin typeface="+mn-lt"/>
              </a:rPr>
              <a:t> </a:t>
            </a:r>
            <a:endParaRPr lang="en-US" sz="2200" dirty="0">
              <a:latin typeface="+mn-lt"/>
            </a:endParaRPr>
          </a:p>
          <a:p>
            <a:pPr marL="800100" lvl="1" indent="-342900">
              <a:spcAft>
                <a:spcPts val="500"/>
              </a:spcAft>
              <a:buSzPct val="75000"/>
              <a:buFont typeface="Wingdings" panose="05000000000000000000" pitchFamily="2" charset="2"/>
              <a:buChar char="ü"/>
            </a:pPr>
            <a:r>
              <a:rPr lang="en-US" dirty="0">
                <a:latin typeface="+mn-lt"/>
              </a:rPr>
              <a:t>Minimum/maximum blade pitch: 0 degree / 90 degree</a:t>
            </a:r>
          </a:p>
          <a:p>
            <a:pPr marL="800100" lvl="1" indent="-342900">
              <a:spcAft>
                <a:spcPts val="500"/>
              </a:spcAft>
              <a:buSzPct val="75000"/>
              <a:buFont typeface="Wingdings" panose="05000000000000000000" pitchFamily="2" charset="2"/>
              <a:buChar char="ü"/>
            </a:pPr>
            <a:r>
              <a:rPr lang="en-US" dirty="0">
                <a:latin typeface="+mn-lt"/>
              </a:rPr>
              <a:t>Maximum absolute blade pitch rate: 8 degree/s</a:t>
            </a:r>
            <a:endParaRPr lang="en-US" sz="2000" dirty="0">
              <a:latin typeface="+mn-lt"/>
            </a:endParaRPr>
          </a:p>
        </p:txBody>
      </p:sp>
      <p:sp>
        <p:nvSpPr>
          <p:cNvPr id="9"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Case Study: Nonlinear plant</a:t>
            </a:r>
          </a:p>
        </p:txBody>
      </p:sp>
      <p:sp>
        <p:nvSpPr>
          <p:cNvPr id="2" name="Rectangle 1"/>
          <p:cNvSpPr/>
          <p:nvPr/>
        </p:nvSpPr>
        <p:spPr>
          <a:xfrm>
            <a:off x="546467" y="1018198"/>
            <a:ext cx="2015295" cy="461665"/>
          </a:xfrm>
          <a:prstGeom prst="rect">
            <a:avLst/>
          </a:prstGeom>
        </p:spPr>
        <p:txBody>
          <a:bodyPr wrap="none">
            <a:spAutoFit/>
          </a:bodyPr>
          <a:lstStyle/>
          <a:p>
            <a:pPr>
              <a:spcAft>
                <a:spcPts val="500"/>
              </a:spcAft>
            </a:pPr>
            <a:r>
              <a:rPr lang="en-US" sz="2400" b="1" i="1" dirty="0"/>
              <a:t>Case study: </a:t>
            </a:r>
          </a:p>
        </p:txBody>
      </p:sp>
      <p:sp>
        <p:nvSpPr>
          <p:cNvPr id="3" name="Rectangle 2"/>
          <p:cNvSpPr/>
          <p:nvPr/>
        </p:nvSpPr>
        <p:spPr>
          <a:xfrm>
            <a:off x="622669" y="5722644"/>
            <a:ext cx="6089096" cy="361637"/>
          </a:xfrm>
          <a:prstGeom prst="rect">
            <a:avLst/>
          </a:prstGeom>
        </p:spPr>
        <p:txBody>
          <a:bodyPr wrap="square">
            <a:spAutoFit/>
          </a:bodyPr>
          <a:lstStyle/>
          <a:p>
            <a:pPr>
              <a:lnSpc>
                <a:spcPct val="125000"/>
              </a:lnSpc>
            </a:pPr>
            <a:r>
              <a:rPr lang="en-US" sz="1400" dirty="0">
                <a:latin typeface="Times New Roman" panose="02020603050405020304" pitchFamily="18" charset="0"/>
                <a:cs typeface="Times New Roman" panose="02020603050405020304" pitchFamily="18" charset="0"/>
              </a:rPr>
              <a:t>[1] </a:t>
            </a:r>
            <a:r>
              <a:rPr lang="en-US" sz="1400" dirty="0" err="1">
                <a:latin typeface="Times New Roman" panose="02020603050405020304" pitchFamily="18" charset="0"/>
                <a:cs typeface="Times New Roman" panose="02020603050405020304" pitchFamily="18" charset="0"/>
              </a:rPr>
              <a:t>Jonkman</a:t>
            </a:r>
            <a:r>
              <a:rPr lang="en-US" sz="1400" dirty="0">
                <a:latin typeface="Times New Roman" panose="02020603050405020304" pitchFamily="18" charset="0"/>
                <a:cs typeface="Times New Roman" panose="02020603050405020304" pitchFamily="18" charset="0"/>
              </a:rPr>
              <a:t> et al., </a:t>
            </a:r>
            <a:r>
              <a:rPr lang="en-US" sz="1400" b="1" dirty="0">
                <a:latin typeface="Times New Roman" panose="02020603050405020304" pitchFamily="18" charset="0"/>
                <a:cs typeface="Times New Roman" panose="02020603050405020304" pitchFamily="18" charset="0"/>
              </a:rPr>
              <a:t>2009</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National Renewable Energy Laboratory</a:t>
            </a:r>
            <a:r>
              <a:rPr lang="en-US" sz="1400" dirty="0">
                <a:latin typeface="Times New Roman" panose="02020603050405020304" pitchFamily="18" charset="0"/>
                <a:cs typeface="Times New Roman" panose="02020603050405020304" pitchFamily="18" charset="0"/>
              </a:rPr>
              <a:t>, Golden, CO.</a:t>
            </a:r>
          </a:p>
        </p:txBody>
      </p:sp>
      <p:sp>
        <p:nvSpPr>
          <p:cNvPr id="4" name="Rectangle 3"/>
          <p:cNvSpPr/>
          <p:nvPr/>
        </p:nvSpPr>
        <p:spPr>
          <a:xfrm>
            <a:off x="622669" y="5973358"/>
            <a:ext cx="8229600" cy="646331"/>
          </a:xfrm>
          <a:prstGeom prst="rect">
            <a:avLst/>
          </a:prstGeom>
        </p:spPr>
        <p:txBody>
          <a:bodyPr wrap="square">
            <a:spAutoFit/>
          </a:bodyPr>
          <a:lstStyle/>
          <a:p>
            <a:pPr lvl="0"/>
            <a:r>
              <a:rPr lang="en-US" sz="1200" dirty="0">
                <a:latin typeface="Times New Roman" panose="02020603050405020304" pitchFamily="18" charset="0"/>
                <a:cs typeface="Times New Roman" panose="02020603050405020304" pitchFamily="18" charset="0"/>
              </a:rPr>
              <a:t>*First </a:t>
            </a:r>
            <a:r>
              <a:rPr lang="en-US" sz="1200" dirty="0" err="1">
                <a:latin typeface="Times New Roman" panose="02020603050405020304" pitchFamily="18" charset="0"/>
                <a:cs typeface="Times New Roman" panose="02020603050405020304" pitchFamily="18" charset="0"/>
              </a:rPr>
              <a:t>flapwise</a:t>
            </a:r>
            <a:r>
              <a:rPr lang="en-US" sz="1200" dirty="0">
                <a:latin typeface="Times New Roman" panose="02020603050405020304" pitchFamily="18" charset="0"/>
                <a:cs typeface="Times New Roman" panose="02020603050405020304" pitchFamily="18" charset="0"/>
              </a:rPr>
              <a:t> blade mode (3 blades), second </a:t>
            </a:r>
            <a:r>
              <a:rPr lang="en-US" sz="1200" dirty="0" err="1">
                <a:latin typeface="Times New Roman" panose="02020603050405020304" pitchFamily="18" charset="0"/>
                <a:cs typeface="Times New Roman" panose="02020603050405020304" pitchFamily="18" charset="0"/>
              </a:rPr>
              <a:t>flapwise</a:t>
            </a:r>
            <a:r>
              <a:rPr lang="en-US" sz="1200" dirty="0">
                <a:latin typeface="Times New Roman" panose="02020603050405020304" pitchFamily="18" charset="0"/>
                <a:cs typeface="Times New Roman" panose="02020603050405020304" pitchFamily="18" charset="0"/>
              </a:rPr>
              <a:t> blade mode (3 blades), first edgewise blade mode (3 blades), drivetrain rotational-flexibility, generator, yaw, first fore-aft tower bending-mode, second fore-aft tower bending-mode, first side-to-side tower bending-mode, second side-to-side tower bending-mode.</a:t>
            </a:r>
          </a:p>
        </p:txBody>
      </p:sp>
      <p:pic>
        <p:nvPicPr>
          <p:cNvPr id="350210" name="Picture 2" descr="D:\ASME2016\wind_fie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269" y="1018198"/>
            <a:ext cx="3977102" cy="36961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10944" y="4729954"/>
            <a:ext cx="3091542" cy="400110"/>
          </a:xfrm>
          <a:prstGeom prst="rect">
            <a:avLst/>
          </a:prstGeom>
          <a:noFill/>
        </p:spPr>
        <p:txBody>
          <a:bodyPr wrap="square" rtlCol="0">
            <a:spAutoFit/>
          </a:bodyPr>
          <a:lstStyle/>
          <a:p>
            <a:r>
              <a:rPr lang="en-US" sz="1000" dirty="0" err="1">
                <a:latin typeface="Times New Roman" panose="02020603050405020304" pitchFamily="18" charset="0"/>
                <a:cs typeface="Times New Roman" panose="02020603050405020304" pitchFamily="18" charset="0"/>
              </a:rPr>
              <a:t>Source:https</a:t>
            </a:r>
            <a:r>
              <a:rPr lang="en-US" sz="1000" dirty="0">
                <a:latin typeface="Times New Roman" panose="02020603050405020304" pitchFamily="18" charset="0"/>
                <a:cs typeface="Times New Roman" panose="02020603050405020304" pitchFamily="18" charset="0"/>
              </a:rPr>
              <a:t>://www.youtube.com/watch?v=h4KidjcDDis</a:t>
            </a:r>
          </a:p>
        </p:txBody>
      </p:sp>
      <p:sp>
        <p:nvSpPr>
          <p:cNvPr id="7" name="Slide Number Placeholder 6"/>
          <p:cNvSpPr>
            <a:spLocks noGrp="1"/>
          </p:cNvSpPr>
          <p:nvPr>
            <p:ph type="sldNum" sz="quarter" idx="4"/>
          </p:nvPr>
        </p:nvSpPr>
        <p:spPr/>
        <p:txBody>
          <a:bodyPr/>
          <a:lstStyle/>
          <a:p>
            <a:fld id="{4A466926-17EF-4CAC-B717-1CD0EBB5093C}" type="slidenum">
              <a:rPr lang="en-US" smtClean="0"/>
              <a:t>17</a:t>
            </a:fld>
            <a:endParaRPr lang="en-US"/>
          </a:p>
        </p:txBody>
      </p:sp>
    </p:spTree>
    <p:extLst>
      <p:ext uri="{BB962C8B-B14F-4D97-AF65-F5344CB8AC3E}">
        <p14:creationId xmlns:p14="http://schemas.microsoft.com/office/powerpoint/2010/main" val="2651518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Nonlinear plant model</a:t>
            </a:r>
          </a:p>
        </p:txBody>
      </p:sp>
      <p:pic>
        <p:nvPicPr>
          <p:cNvPr id="3481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211"/>
          <a:stretch/>
        </p:blipFill>
        <p:spPr bwMode="auto">
          <a:xfrm>
            <a:off x="272143" y="1108216"/>
            <a:ext cx="8767828" cy="4998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794657" y="3701143"/>
            <a:ext cx="1970314" cy="9470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
          </p:nvPr>
        </p:nvSpPr>
        <p:spPr/>
        <p:txBody>
          <a:bodyPr/>
          <a:lstStyle/>
          <a:p>
            <a:fld id="{4A466926-17EF-4CAC-B717-1CD0EBB5093C}" type="slidenum">
              <a:rPr lang="en-US" smtClean="0"/>
              <a:t>18</a:t>
            </a:fld>
            <a:endParaRPr lang="en-US"/>
          </a:p>
        </p:txBody>
      </p:sp>
    </p:spTree>
    <p:extLst>
      <p:ext uri="{BB962C8B-B14F-4D97-AF65-F5344CB8AC3E}">
        <p14:creationId xmlns:p14="http://schemas.microsoft.com/office/powerpoint/2010/main" val="3394224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304627046"/>
              </p:ext>
            </p:extLst>
          </p:nvPr>
        </p:nvGraphicFramePr>
        <p:xfrm>
          <a:off x="677325" y="3321847"/>
          <a:ext cx="3949700" cy="774700"/>
        </p:xfrm>
        <a:graphic>
          <a:graphicData uri="http://schemas.openxmlformats.org/presentationml/2006/ole">
            <mc:AlternateContent xmlns:mc="http://schemas.openxmlformats.org/markup-compatibility/2006">
              <mc:Choice xmlns:v="urn:schemas-microsoft-com:vml" Requires="v">
                <p:oleObj spid="_x0000_s355834" name="Equation" r:id="rId4" imgW="3949560" imgH="774360" progId="Equation.DSMT4">
                  <p:embed/>
                </p:oleObj>
              </mc:Choice>
              <mc:Fallback>
                <p:oleObj name="Equation" r:id="rId4" imgW="3949560" imgH="774360" progId="Equation.DSMT4">
                  <p:embed/>
                  <p:pic>
                    <p:nvPicPr>
                      <p:cNvPr id="6" name="Object 5"/>
                      <p:cNvPicPr>
                        <a:picLocks noChangeAspect="1" noChangeArrowheads="1"/>
                      </p:cNvPicPr>
                      <p:nvPr/>
                    </p:nvPicPr>
                    <p:blipFill>
                      <a:blip r:embed="rId5"/>
                      <a:srcRect/>
                      <a:stretch>
                        <a:fillRect/>
                      </a:stretch>
                    </p:blipFill>
                    <p:spPr bwMode="auto">
                      <a:xfrm>
                        <a:off x="677325" y="3321847"/>
                        <a:ext cx="3949700" cy="774700"/>
                      </a:xfrm>
                      <a:prstGeom prst="rect">
                        <a:avLst/>
                      </a:prstGeom>
                      <a:noFill/>
                      <a:ln w="38100">
                        <a:noFill/>
                        <a:miter lim="800000"/>
                        <a:headEnd/>
                        <a:tailEnd/>
                      </a:ln>
                      <a:extLst/>
                    </p:spPr>
                  </p:pic>
                </p:oleObj>
              </mc:Fallback>
            </mc:AlternateContent>
          </a:graphicData>
        </a:graphic>
      </p:graphicFrame>
      <p:grpSp>
        <p:nvGrpSpPr>
          <p:cNvPr id="6" name="Group 5"/>
          <p:cNvGrpSpPr/>
          <p:nvPr/>
        </p:nvGrpSpPr>
        <p:grpSpPr>
          <a:xfrm>
            <a:off x="4366812" y="2792366"/>
            <a:ext cx="4616615" cy="3594096"/>
            <a:chOff x="4647725" y="3699781"/>
            <a:chExt cx="3753817" cy="2854057"/>
          </a:xfrm>
        </p:grpSpPr>
        <p:pic>
          <p:nvPicPr>
            <p:cNvPr id="7"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t="11027"/>
            <a:stretch/>
          </p:blipFill>
          <p:spPr bwMode="auto">
            <a:xfrm>
              <a:off x="4647725" y="3699781"/>
              <a:ext cx="3753817" cy="2596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5641460" y="6245024"/>
              <a:ext cx="2422900" cy="308814"/>
              <a:chOff x="5641460" y="6245024"/>
              <a:chExt cx="2422900" cy="308814"/>
            </a:xfrm>
          </p:grpSpPr>
          <p:graphicFrame>
            <p:nvGraphicFramePr>
              <p:cNvPr id="9" name="Object 8"/>
              <p:cNvGraphicFramePr>
                <a:graphicFrameLocks noChangeAspect="1"/>
              </p:cNvGraphicFramePr>
              <p:nvPr>
                <p:extLst>
                  <p:ext uri="{D42A27DB-BD31-4B8C-83A1-F6EECF244321}">
                    <p14:modId xmlns:p14="http://schemas.microsoft.com/office/powerpoint/2010/main" val="2641874501"/>
                  </p:ext>
                </p:extLst>
              </p:nvPr>
            </p:nvGraphicFramePr>
            <p:xfrm>
              <a:off x="5641460" y="6245024"/>
              <a:ext cx="711237" cy="291205"/>
            </p:xfrm>
            <a:graphic>
              <a:graphicData uri="http://schemas.openxmlformats.org/presentationml/2006/ole">
                <mc:AlternateContent xmlns:mc="http://schemas.openxmlformats.org/markup-compatibility/2006">
                  <mc:Choice xmlns:v="urn:schemas-microsoft-com:vml" Requires="v">
                    <p:oleObj spid="_x0000_s355835" name="Equation" r:id="rId7" imgW="711000" imgH="291960" progId="Equation.DSMT4">
                      <p:embed/>
                    </p:oleObj>
                  </mc:Choice>
                  <mc:Fallback>
                    <p:oleObj name="Equation" r:id="rId7" imgW="711000" imgH="291960" progId="Equation.DSMT4">
                      <p:embed/>
                      <p:pic>
                        <p:nvPicPr>
                          <p:cNvPr id="11" name="Object 10"/>
                          <p:cNvPicPr/>
                          <p:nvPr/>
                        </p:nvPicPr>
                        <p:blipFill>
                          <a:blip r:embed="rId8"/>
                          <a:stretch>
                            <a:fillRect/>
                          </a:stretch>
                        </p:blipFill>
                        <p:spPr>
                          <a:xfrm>
                            <a:off x="5641460" y="6245024"/>
                            <a:ext cx="711237" cy="291205"/>
                          </a:xfrm>
                          <a:prstGeom prst="rect">
                            <a:avLst/>
                          </a:prstGeom>
                        </p:spPr>
                      </p:pic>
                    </p:oleObj>
                  </mc:Fallback>
                </mc:AlternateContent>
              </a:graphicData>
            </a:graphic>
          </p:graphicFrame>
          <p:sp>
            <p:nvSpPr>
              <p:cNvPr id="10" name="TextBox 9"/>
              <p:cNvSpPr txBox="1"/>
              <p:nvPr/>
            </p:nvSpPr>
            <p:spPr>
              <a:xfrm>
                <a:off x="6332976" y="6260553"/>
                <a:ext cx="1731384" cy="293285"/>
              </a:xfrm>
              <a:prstGeom prst="rect">
                <a:avLst/>
              </a:prstGeom>
              <a:noFill/>
            </p:spPr>
            <p:txBody>
              <a:bodyPr wrap="square" rtlCol="0">
                <a:spAutoFit/>
              </a:bodyPr>
              <a:lstStyle/>
              <a:p>
                <a:r>
                  <a:rPr lang="en-US" sz="1600" dirty="0"/>
                  <a:t>under different</a:t>
                </a:r>
                <a:r>
                  <a:rPr lang="en-US" dirty="0"/>
                  <a:t> </a:t>
                </a:r>
              </a:p>
            </p:txBody>
          </p:sp>
          <p:graphicFrame>
            <p:nvGraphicFramePr>
              <p:cNvPr id="11" name="Object 10"/>
              <p:cNvGraphicFramePr>
                <a:graphicFrameLocks noChangeAspect="1"/>
              </p:cNvGraphicFramePr>
              <p:nvPr>
                <p:extLst>
                  <p:ext uri="{D42A27DB-BD31-4B8C-83A1-F6EECF244321}">
                    <p14:modId xmlns:p14="http://schemas.microsoft.com/office/powerpoint/2010/main" val="2501539142"/>
                  </p:ext>
                </p:extLst>
              </p:nvPr>
            </p:nvGraphicFramePr>
            <p:xfrm>
              <a:off x="7506942" y="6292929"/>
              <a:ext cx="191040" cy="242040"/>
            </p:xfrm>
            <a:graphic>
              <a:graphicData uri="http://schemas.openxmlformats.org/presentationml/2006/ole">
                <mc:AlternateContent xmlns:mc="http://schemas.openxmlformats.org/markup-compatibility/2006">
                  <mc:Choice xmlns:v="urn:schemas-microsoft-com:vml" Requires="v">
                    <p:oleObj spid="_x0000_s355836" name="Equation" r:id="rId9" imgW="190440" imgH="241200" progId="Equation.DSMT4">
                      <p:embed/>
                    </p:oleObj>
                  </mc:Choice>
                  <mc:Fallback>
                    <p:oleObj name="Equation" r:id="rId9" imgW="190440" imgH="241200" progId="Equation.DSMT4">
                      <p:embed/>
                      <p:pic>
                        <p:nvPicPr>
                          <p:cNvPr id="15" name="Object 14"/>
                          <p:cNvPicPr/>
                          <p:nvPr/>
                        </p:nvPicPr>
                        <p:blipFill>
                          <a:blip r:embed="rId10"/>
                          <a:stretch>
                            <a:fillRect/>
                          </a:stretch>
                        </p:blipFill>
                        <p:spPr>
                          <a:xfrm>
                            <a:off x="7506942" y="6292929"/>
                            <a:ext cx="191040" cy="242040"/>
                          </a:xfrm>
                          <a:prstGeom prst="rect">
                            <a:avLst/>
                          </a:prstGeom>
                        </p:spPr>
                      </p:pic>
                    </p:oleObj>
                  </mc:Fallback>
                </mc:AlternateContent>
              </a:graphicData>
            </a:graphic>
          </p:graphicFrame>
        </p:grpSp>
      </p:grpSp>
      <p:grpSp>
        <p:nvGrpSpPr>
          <p:cNvPr id="12" name="Group 11"/>
          <p:cNvGrpSpPr/>
          <p:nvPr/>
        </p:nvGrpSpPr>
        <p:grpSpPr>
          <a:xfrm>
            <a:off x="5075619" y="2835686"/>
            <a:ext cx="3253227" cy="2831999"/>
            <a:chOff x="5224063" y="3781806"/>
            <a:chExt cx="2645232" cy="2248879"/>
          </a:xfrm>
        </p:grpSpPr>
        <p:sp>
          <p:nvSpPr>
            <p:cNvPr id="13" name="Rectangle 12"/>
            <p:cNvSpPr/>
            <p:nvPr/>
          </p:nvSpPr>
          <p:spPr>
            <a:xfrm>
              <a:off x="7390323" y="3781806"/>
              <a:ext cx="478972" cy="370114"/>
            </a:xfrm>
            <a:prstGeom prst="rect">
              <a:avLst/>
            </a:prstGeom>
            <a:blipFill dpi="0" rotWithShape="1">
              <a:blip r:embed="rId11">
                <a:alphaModFix amt="6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24063" y="3781807"/>
              <a:ext cx="1433747" cy="2248878"/>
            </a:xfrm>
            <a:prstGeom prst="rect">
              <a:avLst/>
            </a:prstGeom>
            <a:blipFill dpi="0" rotWithShape="1">
              <a:blip r:embed="rId11">
                <a:alphaModFix amt="6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600" b="1" i="1" dirty="0">
                <a:solidFill>
                  <a:srgbClr val="C80000"/>
                </a:solidFill>
                <a:latin typeface="Georgia" pitchFamily="18" charset="0"/>
                <a:cs typeface="Arial" pitchFamily="34" charset="0"/>
              </a:rPr>
              <a:t>Trade-off in selection of Q filter</a:t>
            </a:r>
            <a:endParaRPr lang="en-US" altLang="zh-CN" sz="2600" b="1" i="1" dirty="0">
              <a:solidFill>
                <a:srgbClr val="C80000"/>
              </a:solidFill>
              <a:latin typeface="Georgia" pitchFamily="18" charset="0"/>
              <a:cs typeface="Arial" pitchFamily="34" charset="0"/>
            </a:endParaRPr>
          </a:p>
        </p:txBody>
      </p:sp>
      <p:sp>
        <p:nvSpPr>
          <p:cNvPr id="17" name="TextBox 16"/>
          <p:cNvSpPr txBox="1"/>
          <p:nvPr/>
        </p:nvSpPr>
        <p:spPr>
          <a:xfrm>
            <a:off x="665904" y="1002834"/>
            <a:ext cx="7963746" cy="830997"/>
          </a:xfrm>
          <a:prstGeom prst="rect">
            <a:avLst/>
          </a:prstGeom>
          <a:noFill/>
        </p:spPr>
        <p:txBody>
          <a:bodyPr wrap="square" rtlCol="0">
            <a:spAutoFit/>
          </a:bodyPr>
          <a:lstStyle/>
          <a:p>
            <a:r>
              <a:rPr lang="en-US" sz="2400" b="1" i="1" dirty="0"/>
              <a:t>Trade-off between disturbance rejection region and disturbance amplification region:</a:t>
            </a:r>
          </a:p>
        </p:txBody>
      </p:sp>
      <p:grpSp>
        <p:nvGrpSpPr>
          <p:cNvPr id="20" name="Group 19"/>
          <p:cNvGrpSpPr/>
          <p:nvPr/>
        </p:nvGrpSpPr>
        <p:grpSpPr>
          <a:xfrm>
            <a:off x="1388063" y="4556795"/>
            <a:ext cx="2787650" cy="877906"/>
            <a:chOff x="3639185" y="2111212"/>
            <a:chExt cx="2787650" cy="877906"/>
          </a:xfrm>
        </p:grpSpPr>
        <p:sp>
          <p:nvSpPr>
            <p:cNvPr id="18" name="TextBox 17"/>
            <p:cNvSpPr txBox="1"/>
            <p:nvPr/>
          </p:nvSpPr>
          <p:spPr>
            <a:xfrm>
              <a:off x="3639185" y="2111212"/>
              <a:ext cx="2787650" cy="461665"/>
            </a:xfrm>
            <a:prstGeom prst="rect">
              <a:avLst/>
            </a:prstGeom>
            <a:noFill/>
          </p:spPr>
          <p:txBody>
            <a:bodyPr wrap="square" rtlCol="0">
              <a:noAutofit/>
            </a:bodyPr>
            <a:lstStyle/>
            <a:p>
              <a:r>
                <a:rPr lang="en-US" sz="2200" dirty="0"/>
                <a:t>Sensitivity function:</a:t>
              </a:r>
            </a:p>
            <a:p>
              <a:endParaRPr lang="en-US" dirty="0"/>
            </a:p>
            <a:p>
              <a:endParaRPr lang="en-US" dirty="0"/>
            </a:p>
          </p:txBody>
        </p:sp>
        <p:graphicFrame>
          <p:nvGraphicFramePr>
            <p:cNvPr id="19" name="Object 18"/>
            <p:cNvGraphicFramePr>
              <a:graphicFrameLocks noChangeAspect="1"/>
            </p:cNvGraphicFramePr>
            <p:nvPr>
              <p:extLst>
                <p:ext uri="{D42A27DB-BD31-4B8C-83A1-F6EECF244321}">
                  <p14:modId xmlns:p14="http://schemas.microsoft.com/office/powerpoint/2010/main" val="1524955489"/>
                </p:ext>
              </p:extLst>
            </p:nvPr>
          </p:nvGraphicFramePr>
          <p:xfrm>
            <a:off x="4142256" y="2595418"/>
            <a:ext cx="1574800" cy="393700"/>
          </p:xfrm>
          <a:graphic>
            <a:graphicData uri="http://schemas.openxmlformats.org/presentationml/2006/ole">
              <mc:AlternateContent xmlns:mc="http://schemas.openxmlformats.org/markup-compatibility/2006">
                <mc:Choice xmlns:v="urn:schemas-microsoft-com:vml" Requires="v">
                  <p:oleObj spid="_x0000_s355837" name="Equation" r:id="rId12" imgW="1574640" imgH="393480" progId="Equation.DSMT4">
                    <p:embed/>
                  </p:oleObj>
                </mc:Choice>
                <mc:Fallback>
                  <p:oleObj name="Equation" r:id="rId12" imgW="1574640" imgH="393480" progId="Equation.DSMT4">
                    <p:embed/>
                    <p:pic>
                      <p:nvPicPr>
                        <p:cNvPr id="5" name="Object 4"/>
                        <p:cNvPicPr/>
                        <p:nvPr/>
                      </p:nvPicPr>
                      <p:blipFill>
                        <a:blip r:embed="rId13"/>
                        <a:stretch>
                          <a:fillRect/>
                        </a:stretch>
                      </p:blipFill>
                      <p:spPr>
                        <a:xfrm>
                          <a:off x="4142256" y="2595418"/>
                          <a:ext cx="1574800" cy="393700"/>
                        </a:xfrm>
                        <a:prstGeom prst="rect">
                          <a:avLst/>
                        </a:prstGeom>
                      </p:spPr>
                    </p:pic>
                  </p:oleObj>
                </mc:Fallback>
              </mc:AlternateContent>
            </a:graphicData>
          </a:graphic>
        </p:graphicFrame>
      </p:grpSp>
      <p:sp>
        <p:nvSpPr>
          <p:cNvPr id="21" name="Rectangle 20"/>
          <p:cNvSpPr/>
          <p:nvPr/>
        </p:nvSpPr>
        <p:spPr>
          <a:xfrm>
            <a:off x="704482" y="1958801"/>
            <a:ext cx="8169354" cy="833562"/>
          </a:xfrm>
          <a:prstGeom prst="rect">
            <a:avLst/>
          </a:prstGeom>
        </p:spPr>
        <p:txBody>
          <a:bodyPr wrap="square">
            <a:spAutoFit/>
          </a:bodyPr>
          <a:lstStyle/>
          <a:p>
            <a:pPr marL="342900" indent="-342900">
              <a:spcAft>
                <a:spcPts val="500"/>
              </a:spcAft>
              <a:buFont typeface="Wingdings" panose="05000000000000000000" pitchFamily="2" charset="2"/>
              <a:buChar char="§"/>
            </a:pPr>
            <a:r>
              <a:rPr lang="en-US" sz="2200" dirty="0"/>
              <a:t>Disturbance amplification:</a:t>
            </a:r>
          </a:p>
          <a:p>
            <a:pPr>
              <a:spcAft>
                <a:spcPts val="500"/>
              </a:spcAft>
            </a:pPr>
            <a:r>
              <a:rPr lang="en-US" sz="2200" dirty="0"/>
              <a:t>     </a:t>
            </a:r>
            <a:r>
              <a:rPr lang="en-US" sz="2200" dirty="0">
                <a:solidFill>
                  <a:srgbClr val="FF0000"/>
                </a:solidFill>
              </a:rPr>
              <a:t>Instability of the nonlinear plant (model mismatch exists)</a:t>
            </a:r>
            <a:r>
              <a:rPr lang="en-US" sz="2200" baseline="30000" dirty="0"/>
              <a:t>[5]</a:t>
            </a:r>
          </a:p>
        </p:txBody>
      </p:sp>
      <p:sp>
        <p:nvSpPr>
          <p:cNvPr id="2" name="Rectangle 1"/>
          <p:cNvSpPr/>
          <p:nvPr/>
        </p:nvSpPr>
        <p:spPr>
          <a:xfrm>
            <a:off x="665904" y="3474720"/>
            <a:ext cx="1225230" cy="475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16358" y="5000107"/>
            <a:ext cx="949576" cy="475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525249" y="6009766"/>
            <a:ext cx="949576" cy="388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4"/>
          </p:nvPr>
        </p:nvSpPr>
        <p:spPr/>
        <p:txBody>
          <a:bodyPr/>
          <a:lstStyle/>
          <a:p>
            <a:fld id="{4A466926-17EF-4CAC-B717-1CD0EBB5093C}" type="slidenum">
              <a:rPr lang="en-US" smtClean="0"/>
              <a:t>19</a:t>
            </a:fld>
            <a:endParaRPr lang="en-US"/>
          </a:p>
        </p:txBody>
      </p:sp>
      <p:sp>
        <p:nvSpPr>
          <p:cNvPr id="24" name="Rectangle 23"/>
          <p:cNvSpPr/>
          <p:nvPr/>
        </p:nvSpPr>
        <p:spPr>
          <a:xfrm>
            <a:off x="1003023" y="6273354"/>
            <a:ext cx="3765549" cy="361637"/>
          </a:xfrm>
          <a:prstGeom prst="rect">
            <a:avLst/>
          </a:prstGeom>
        </p:spPr>
        <p:txBody>
          <a:bodyPr wrap="square">
            <a:spAutoFit/>
          </a:bodyPr>
          <a:lstStyle/>
          <a:p>
            <a:pPr>
              <a:lnSpc>
                <a:spcPct val="125000"/>
              </a:lnSpc>
            </a:pPr>
            <a:r>
              <a:rPr lang="en-US" sz="1400" dirty="0">
                <a:latin typeface="Times New Roman" panose="02020603050405020304" pitchFamily="18" charset="0"/>
                <a:cs typeface="Times New Roman" panose="02020603050405020304" pitchFamily="18" charset="0"/>
              </a:rPr>
              <a:t>[5] Doyle et al., </a:t>
            </a:r>
            <a:r>
              <a:rPr lang="en-US" sz="1400" i="1" dirty="0">
                <a:latin typeface="Times New Roman" panose="02020603050405020304" pitchFamily="18" charset="0"/>
                <a:cs typeface="Times New Roman" panose="02020603050405020304" pitchFamily="18" charset="0"/>
              </a:rPr>
              <a:t>Feedback Control Theory</a:t>
            </a:r>
            <a:r>
              <a:rPr lang="en-US" sz="1400" dirty="0">
                <a:latin typeface="Times New Roman" panose="02020603050405020304" pitchFamily="18" charset="0"/>
                <a:cs typeface="Times New Roman" panose="02020603050405020304" pitchFamily="18" charset="0"/>
              </a:rPr>
              <a:t>, 1990.</a:t>
            </a:r>
          </a:p>
        </p:txBody>
      </p:sp>
    </p:spTree>
    <p:extLst>
      <p:ext uri="{BB962C8B-B14F-4D97-AF65-F5344CB8AC3E}">
        <p14:creationId xmlns:p14="http://schemas.microsoft.com/office/powerpoint/2010/main" val="134131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3015621" y="2986680"/>
            <a:ext cx="3656483"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Research Objective</a:t>
            </a:r>
          </a:p>
        </p:txBody>
      </p:sp>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Outline</a:t>
            </a:r>
          </a:p>
        </p:txBody>
      </p:sp>
      <p:sp>
        <p:nvSpPr>
          <p:cNvPr id="10" name="TextBox 9"/>
          <p:cNvSpPr txBox="1"/>
          <p:nvPr/>
        </p:nvSpPr>
        <p:spPr>
          <a:xfrm>
            <a:off x="3015622" y="2374995"/>
            <a:ext cx="2432141" cy="611685"/>
          </a:xfrm>
          <a:prstGeom prst="rect">
            <a:avLst/>
          </a:prstGeom>
          <a:gradFill>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gradFill>
          <a:ln>
            <a:noFill/>
          </a:ln>
          <a:effectLst/>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Background</a:t>
            </a:r>
            <a:endParaRPr lang="en-US" sz="2400" dirty="0">
              <a:latin typeface="Georgia" pitchFamily="18" charset="0"/>
            </a:endParaRPr>
          </a:p>
        </p:txBody>
      </p:sp>
      <p:sp>
        <p:nvSpPr>
          <p:cNvPr id="14" name="TextBox 13"/>
          <p:cNvSpPr txBox="1"/>
          <p:nvPr/>
        </p:nvSpPr>
        <p:spPr>
          <a:xfrm>
            <a:off x="3015622" y="4084281"/>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Case Analysis</a:t>
            </a:r>
          </a:p>
        </p:txBody>
      </p:sp>
      <p:sp>
        <p:nvSpPr>
          <p:cNvPr id="15" name="TextBox 14"/>
          <p:cNvSpPr txBox="1"/>
          <p:nvPr/>
        </p:nvSpPr>
        <p:spPr>
          <a:xfrm>
            <a:off x="3015622" y="4638957"/>
            <a:ext cx="3747129"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Concluding Remarks</a:t>
            </a:r>
          </a:p>
        </p:txBody>
      </p:sp>
      <p:sp>
        <p:nvSpPr>
          <p:cNvPr id="16" name="TextBox 15"/>
          <p:cNvSpPr txBox="1"/>
          <p:nvPr/>
        </p:nvSpPr>
        <p:spPr>
          <a:xfrm>
            <a:off x="3015622" y="3524392"/>
            <a:ext cx="3455516"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Approach</a:t>
            </a:r>
          </a:p>
        </p:txBody>
      </p:sp>
      <p:sp>
        <p:nvSpPr>
          <p:cNvPr id="3" name="Slide Number Placeholder 2"/>
          <p:cNvSpPr>
            <a:spLocks noGrp="1"/>
          </p:cNvSpPr>
          <p:nvPr>
            <p:ph type="sldNum" sz="quarter" idx="4"/>
          </p:nvPr>
        </p:nvSpPr>
        <p:spPr/>
        <p:txBody>
          <a:bodyPr/>
          <a:lstStyle/>
          <a:p>
            <a:fld id="{4A466926-17EF-4CAC-B717-1CD0EBB5093C}" type="slidenum">
              <a:rPr lang="en-US" smtClean="0"/>
              <a:t>2</a:t>
            </a:fld>
            <a:endParaRPr lang="en-US"/>
          </a:p>
        </p:txBody>
      </p:sp>
    </p:spTree>
    <p:extLst>
      <p:ext uri="{BB962C8B-B14F-4D97-AF65-F5344CB8AC3E}">
        <p14:creationId xmlns:p14="http://schemas.microsoft.com/office/powerpoint/2010/main" val="359485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00" y="727807"/>
            <a:ext cx="3558000" cy="26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600" b="1" i="1" dirty="0">
                <a:solidFill>
                  <a:srgbClr val="C80000"/>
                </a:solidFill>
                <a:latin typeface="Georgia" pitchFamily="18" charset="0"/>
                <a:cs typeface="Arial" pitchFamily="34" charset="0"/>
              </a:rPr>
              <a:t>Performance comparison</a:t>
            </a:r>
            <a:endParaRPr lang="en-US" altLang="zh-CN" sz="2600" b="1" i="1" dirty="0">
              <a:solidFill>
                <a:srgbClr val="C80000"/>
              </a:solidFill>
              <a:latin typeface="Georgia" pitchFamily="18" charset="0"/>
              <a:cs typeface="Arial" pitchFamily="34" charset="0"/>
            </a:endParaRPr>
          </a:p>
        </p:txBody>
      </p:sp>
      <p:sp>
        <p:nvSpPr>
          <p:cNvPr id="3" name="Rectangle 7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522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883" y="727807"/>
            <a:ext cx="3558000" cy="26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50657" y="3393900"/>
            <a:ext cx="3843131" cy="461665"/>
          </a:xfrm>
          <a:prstGeom prst="rect">
            <a:avLst/>
          </a:prstGeom>
          <a:noFill/>
        </p:spPr>
        <p:txBody>
          <a:bodyPr wrap="square" rtlCol="0">
            <a:spAutoFit/>
          </a:bodyPr>
          <a:lstStyle/>
          <a:p>
            <a:r>
              <a:rPr lang="en-US" sz="2400" b="1" i="1" dirty="0"/>
              <a:t>Results:</a:t>
            </a:r>
          </a:p>
        </p:txBody>
      </p:sp>
      <p:sp>
        <p:nvSpPr>
          <p:cNvPr id="8" name="Rectangle 7"/>
          <p:cNvSpPr/>
          <p:nvPr/>
        </p:nvSpPr>
        <p:spPr>
          <a:xfrm>
            <a:off x="4750657" y="3868817"/>
            <a:ext cx="4280452" cy="2681493"/>
          </a:xfrm>
          <a:prstGeom prst="rect">
            <a:avLst/>
          </a:prstGeom>
        </p:spPr>
        <p:txBody>
          <a:bodyPr wrap="square">
            <a:noAutofit/>
          </a:bodyPr>
          <a:lstStyle/>
          <a:p>
            <a:pPr marL="342900" indent="-342900">
              <a:spcAft>
                <a:spcPts val="500"/>
              </a:spcAft>
              <a:buFont typeface="Wingdings" panose="05000000000000000000" pitchFamily="2" charset="2"/>
              <a:buChar char="§"/>
            </a:pPr>
            <a:r>
              <a:rPr lang="en-US" sz="2200" dirty="0"/>
              <a:t>3.59% - 9.56% decrease in 6 wind fields</a:t>
            </a:r>
          </a:p>
          <a:p>
            <a:pPr marL="342900" indent="-342900">
              <a:spcAft>
                <a:spcPts val="500"/>
              </a:spcAft>
              <a:buFont typeface="Wingdings" panose="05000000000000000000" pitchFamily="2" charset="2"/>
              <a:buChar char="§"/>
            </a:pPr>
            <a:r>
              <a:rPr lang="en-US" sz="2200" dirty="0"/>
              <a:t>2.38% - 8.01% increase in 3 wind fields</a:t>
            </a:r>
          </a:p>
          <a:p>
            <a:pPr marL="342900" indent="-342900">
              <a:spcAft>
                <a:spcPts val="500"/>
              </a:spcAft>
              <a:buFont typeface="Wingdings" panose="05000000000000000000" pitchFamily="2" charset="2"/>
              <a:buChar char="§"/>
            </a:pPr>
            <a:r>
              <a:rPr lang="en-US" sz="2200" dirty="0"/>
              <a:t>Limited performance due to trade-off with respect to the stability issue</a:t>
            </a:r>
          </a:p>
          <a:p>
            <a:pPr marL="342900" indent="-342900">
              <a:spcAft>
                <a:spcPts val="500"/>
              </a:spcAft>
              <a:buFont typeface="Wingdings" panose="05000000000000000000" pitchFamily="2" charset="2"/>
              <a:buChar char="§"/>
            </a:pPr>
            <a:endParaRPr lang="en-US" sz="2200" dirty="0"/>
          </a:p>
          <a:p>
            <a:pPr>
              <a:spcAft>
                <a:spcPts val="500"/>
              </a:spcAft>
            </a:pPr>
            <a:r>
              <a:rPr lang="en-US" sz="2200" dirty="0"/>
              <a:t>     </a:t>
            </a:r>
            <a:endParaRPr lang="en-US" sz="2200" dirty="0">
              <a:solidFill>
                <a:srgbClr val="FF0000"/>
              </a:solidFill>
            </a:endParaRPr>
          </a:p>
        </p:txBody>
      </p:sp>
      <p:sp>
        <p:nvSpPr>
          <p:cNvPr id="4" name="Slide Number Placeholder 3"/>
          <p:cNvSpPr>
            <a:spLocks noGrp="1"/>
          </p:cNvSpPr>
          <p:nvPr>
            <p:ph type="sldNum" sz="quarter" idx="4"/>
          </p:nvPr>
        </p:nvSpPr>
        <p:spPr/>
        <p:txBody>
          <a:bodyPr/>
          <a:lstStyle/>
          <a:p>
            <a:fld id="{4A466926-17EF-4CAC-B717-1CD0EBB5093C}" type="slidenum">
              <a:rPr lang="en-US" smtClean="0"/>
              <a:t>20</a:t>
            </a:fld>
            <a:endParaRPr lang="en-US"/>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338" y="3391806"/>
            <a:ext cx="4108732" cy="3158504"/>
          </a:xfrm>
          <a:prstGeom prst="rect">
            <a:avLst/>
          </a:prstGeom>
        </p:spPr>
      </p:pic>
    </p:spTree>
    <p:extLst>
      <p:ext uri="{BB962C8B-B14F-4D97-AF65-F5344CB8AC3E}">
        <p14:creationId xmlns:p14="http://schemas.microsoft.com/office/powerpoint/2010/main" val="18733019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600" b="1" i="1" dirty="0">
                <a:solidFill>
                  <a:srgbClr val="C80000"/>
                </a:solidFill>
                <a:latin typeface="Georgia" pitchFamily="18" charset="0"/>
                <a:cs typeface="Arial" pitchFamily="34" charset="0"/>
              </a:rPr>
              <a:t>Add-on compensator</a:t>
            </a:r>
            <a:endParaRPr lang="en-US" altLang="zh-CN" sz="2600" b="1" i="1" dirty="0">
              <a:solidFill>
                <a:srgbClr val="C80000"/>
              </a:solidFill>
              <a:latin typeface="Georgia" pitchFamily="18" charset="0"/>
              <a:cs typeface="Arial" pitchFamily="34" charset="0"/>
            </a:endParaRPr>
          </a:p>
        </p:txBody>
      </p:sp>
      <p:pic>
        <p:nvPicPr>
          <p:cNvPr id="3502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034" y="1174839"/>
            <a:ext cx="3113250" cy="233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02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6740" y="1166833"/>
            <a:ext cx="3113250" cy="233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2035" y="3976868"/>
            <a:ext cx="3167955" cy="2181018"/>
          </a:xfrm>
          <a:prstGeom prst="rect">
            <a:avLst/>
          </a:prstGeom>
          <a:noFill/>
          <a:ln>
            <a:noFill/>
          </a:ln>
        </p:spPr>
      </p:pic>
      <p:graphicFrame>
        <p:nvGraphicFramePr>
          <p:cNvPr id="4" name="Object 3"/>
          <p:cNvGraphicFramePr>
            <a:graphicFrameLocks noChangeAspect="1"/>
          </p:cNvGraphicFramePr>
          <p:nvPr>
            <p:extLst>
              <p:ext uri="{D42A27DB-BD31-4B8C-83A1-F6EECF244321}">
                <p14:modId xmlns:p14="http://schemas.microsoft.com/office/powerpoint/2010/main" val="205163599"/>
              </p:ext>
            </p:extLst>
          </p:nvPr>
        </p:nvGraphicFramePr>
        <p:xfrm>
          <a:off x="4998172" y="3698622"/>
          <a:ext cx="939800" cy="215900"/>
        </p:xfrm>
        <a:graphic>
          <a:graphicData uri="http://schemas.openxmlformats.org/presentationml/2006/ole">
            <mc:AlternateContent xmlns:mc="http://schemas.openxmlformats.org/markup-compatibility/2006">
              <mc:Choice xmlns:v="urn:schemas-microsoft-com:vml" Requires="v">
                <p:oleObj spid="_x0000_s351814" name="Equation" r:id="rId7" imgW="939600" imgH="215640" progId="Equation.DSMT4">
                  <p:embed/>
                </p:oleObj>
              </mc:Choice>
              <mc:Fallback>
                <p:oleObj name="Equation" r:id="rId7" imgW="939600" imgH="215640" progId="Equation.DSMT4">
                  <p:embed/>
                  <p:pic>
                    <p:nvPicPr>
                      <p:cNvPr id="0" name=""/>
                      <p:cNvPicPr/>
                      <p:nvPr/>
                    </p:nvPicPr>
                    <p:blipFill>
                      <a:blip r:embed="rId8"/>
                      <a:stretch>
                        <a:fillRect/>
                      </a:stretch>
                    </p:blipFill>
                    <p:spPr>
                      <a:xfrm>
                        <a:off x="4998172" y="3698622"/>
                        <a:ext cx="939800" cy="2159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57891078"/>
              </p:ext>
            </p:extLst>
          </p:nvPr>
        </p:nvGraphicFramePr>
        <p:xfrm>
          <a:off x="3462338" y="3507529"/>
          <a:ext cx="1320800" cy="660400"/>
        </p:xfrm>
        <a:graphic>
          <a:graphicData uri="http://schemas.openxmlformats.org/presentationml/2006/ole">
            <mc:AlternateContent xmlns:mc="http://schemas.openxmlformats.org/markup-compatibility/2006">
              <mc:Choice xmlns:v="urn:schemas-microsoft-com:vml" Requires="v">
                <p:oleObj spid="_x0000_s351815" name="Equation" r:id="rId9" imgW="1320480" imgH="660240" progId="Equation.DSMT4">
                  <p:embed/>
                </p:oleObj>
              </mc:Choice>
              <mc:Fallback>
                <p:oleObj name="Equation" r:id="rId9" imgW="1320480" imgH="660240" progId="Equation.DSMT4">
                  <p:embed/>
                  <p:pic>
                    <p:nvPicPr>
                      <p:cNvPr id="0" name=""/>
                      <p:cNvPicPr/>
                      <p:nvPr/>
                    </p:nvPicPr>
                    <p:blipFill>
                      <a:blip r:embed="rId10"/>
                      <a:stretch>
                        <a:fillRect/>
                      </a:stretch>
                    </p:blipFill>
                    <p:spPr>
                      <a:xfrm>
                        <a:off x="3462338" y="3507529"/>
                        <a:ext cx="1320800" cy="660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11387220"/>
              </p:ext>
            </p:extLst>
          </p:nvPr>
        </p:nvGraphicFramePr>
        <p:xfrm>
          <a:off x="3591503" y="4558454"/>
          <a:ext cx="1054100" cy="292100"/>
        </p:xfrm>
        <a:graphic>
          <a:graphicData uri="http://schemas.openxmlformats.org/presentationml/2006/ole">
            <mc:AlternateContent xmlns:mc="http://schemas.openxmlformats.org/markup-compatibility/2006">
              <mc:Choice xmlns:v="urn:schemas-microsoft-com:vml" Requires="v">
                <p:oleObj spid="_x0000_s351816" name="Equation" r:id="rId11" imgW="1054080" imgH="291960" progId="Equation.DSMT4">
                  <p:embed/>
                </p:oleObj>
              </mc:Choice>
              <mc:Fallback>
                <p:oleObj name="Equation" r:id="rId11" imgW="1054080" imgH="291960" progId="Equation.DSMT4">
                  <p:embed/>
                  <p:pic>
                    <p:nvPicPr>
                      <p:cNvPr id="0" name=""/>
                      <p:cNvPicPr/>
                      <p:nvPr/>
                    </p:nvPicPr>
                    <p:blipFill>
                      <a:blip r:embed="rId12"/>
                      <a:stretch>
                        <a:fillRect/>
                      </a:stretch>
                    </p:blipFill>
                    <p:spPr>
                      <a:xfrm>
                        <a:off x="3591503" y="4558454"/>
                        <a:ext cx="1054100" cy="292100"/>
                      </a:xfrm>
                      <a:prstGeom prst="rect">
                        <a:avLst/>
                      </a:prstGeom>
                    </p:spPr>
                  </p:pic>
                </p:oleObj>
              </mc:Fallback>
            </mc:AlternateContent>
          </a:graphicData>
        </a:graphic>
      </p:graphicFrame>
      <p:sp>
        <p:nvSpPr>
          <p:cNvPr id="7" name="TextBox 6"/>
          <p:cNvSpPr txBox="1"/>
          <p:nvPr/>
        </p:nvSpPr>
        <p:spPr>
          <a:xfrm>
            <a:off x="6265684" y="6173564"/>
            <a:ext cx="1876425" cy="338554"/>
          </a:xfrm>
          <a:prstGeom prst="rect">
            <a:avLst/>
          </a:prstGeom>
          <a:noFill/>
        </p:spPr>
        <p:txBody>
          <a:bodyPr wrap="square" rtlCol="0">
            <a:spAutoFit/>
          </a:bodyPr>
          <a:lstStyle/>
          <a:p>
            <a:r>
              <a:rPr lang="en-US" sz="1600" dirty="0"/>
              <a:t>Sensitivity function</a:t>
            </a:r>
          </a:p>
        </p:txBody>
      </p:sp>
      <p:sp>
        <p:nvSpPr>
          <p:cNvPr id="8" name="TextBox 7"/>
          <p:cNvSpPr txBox="1"/>
          <p:nvPr/>
        </p:nvSpPr>
        <p:spPr>
          <a:xfrm>
            <a:off x="1094912" y="4933015"/>
            <a:ext cx="4557743" cy="1323439"/>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t>Smaller disturbance amplification at certain high frequencies in Q*</a:t>
            </a:r>
          </a:p>
          <a:p>
            <a:pPr marL="342900" indent="-342900">
              <a:buFont typeface="Wingdings" panose="05000000000000000000" pitchFamily="2" charset="2"/>
              <a:buChar char="ü"/>
            </a:pPr>
            <a:r>
              <a:rPr lang="en-US" sz="2000" dirty="0"/>
              <a:t>Better disturbance rejection in low freq.</a:t>
            </a:r>
          </a:p>
        </p:txBody>
      </p:sp>
      <p:graphicFrame>
        <p:nvGraphicFramePr>
          <p:cNvPr id="10" name="Object 9"/>
          <p:cNvGraphicFramePr>
            <a:graphicFrameLocks noChangeAspect="1"/>
          </p:cNvGraphicFramePr>
          <p:nvPr>
            <p:extLst>
              <p:ext uri="{D42A27DB-BD31-4B8C-83A1-F6EECF244321}">
                <p14:modId xmlns:p14="http://schemas.microsoft.com/office/powerpoint/2010/main" val="3089479318"/>
              </p:ext>
            </p:extLst>
          </p:nvPr>
        </p:nvGraphicFramePr>
        <p:xfrm>
          <a:off x="6875624" y="5161181"/>
          <a:ext cx="914400" cy="196850"/>
        </p:xfrm>
        <a:graphic>
          <a:graphicData uri="http://schemas.openxmlformats.org/presentationml/2006/ole">
            <mc:AlternateContent xmlns:mc="http://schemas.openxmlformats.org/markup-compatibility/2006">
              <mc:Choice xmlns:v="urn:schemas-microsoft-com:vml" Requires="v">
                <p:oleObj spid="_x0000_s351817" name="Equation" r:id="rId13" imgW="914400" imgH="196920" progId="Equation.DSMT4">
                  <p:embed/>
                </p:oleObj>
              </mc:Choice>
              <mc:Fallback>
                <p:oleObj name="Equation" r:id="rId13" imgW="914400" imgH="196920" progId="Equation.DSMT4">
                  <p:embed/>
                  <p:pic>
                    <p:nvPicPr>
                      <p:cNvPr id="0" name=""/>
                      <p:cNvPicPr/>
                      <p:nvPr/>
                    </p:nvPicPr>
                    <p:blipFill>
                      <a:blip r:embed="rId14"/>
                      <a:stretch>
                        <a:fillRect/>
                      </a:stretch>
                    </p:blipFill>
                    <p:spPr>
                      <a:xfrm>
                        <a:off x="6875624" y="5161181"/>
                        <a:ext cx="914400" cy="196850"/>
                      </a:xfrm>
                      <a:prstGeom prst="rect">
                        <a:avLst/>
                      </a:prstGeom>
                    </p:spPr>
                  </p:pic>
                </p:oleObj>
              </mc:Fallback>
            </mc:AlternateContent>
          </a:graphicData>
        </a:graphic>
      </p:graphicFrame>
      <p:sp>
        <p:nvSpPr>
          <p:cNvPr id="14" name="TextBox 13"/>
          <p:cNvSpPr txBox="1"/>
          <p:nvPr/>
        </p:nvSpPr>
        <p:spPr>
          <a:xfrm>
            <a:off x="1180253" y="904445"/>
            <a:ext cx="7963746" cy="307397"/>
          </a:xfrm>
          <a:prstGeom prst="rect">
            <a:avLst/>
          </a:prstGeom>
          <a:noFill/>
        </p:spPr>
        <p:txBody>
          <a:bodyPr wrap="square" rtlCol="0">
            <a:noAutofit/>
          </a:bodyPr>
          <a:lstStyle/>
          <a:p>
            <a:r>
              <a:rPr lang="en-US" sz="2400" b="1" i="1" dirty="0"/>
              <a:t>Faster roll-off at high frequencies</a:t>
            </a:r>
          </a:p>
          <a:p>
            <a:endParaRPr lang="en-US" sz="2400" b="1" i="1" dirty="0"/>
          </a:p>
        </p:txBody>
      </p:sp>
      <p:sp>
        <p:nvSpPr>
          <p:cNvPr id="15" name="Rectangle 14"/>
          <p:cNvSpPr/>
          <p:nvPr/>
        </p:nvSpPr>
        <p:spPr>
          <a:xfrm>
            <a:off x="1094913" y="3560087"/>
            <a:ext cx="2334087" cy="416781"/>
          </a:xfrm>
          <a:prstGeom prst="rect">
            <a:avLst/>
          </a:prstGeom>
        </p:spPr>
        <p:txBody>
          <a:bodyPr wrap="square">
            <a:noAutofit/>
          </a:bodyPr>
          <a:lstStyle/>
          <a:p>
            <a:pPr marL="342900" indent="-342900">
              <a:spcAft>
                <a:spcPts val="500"/>
              </a:spcAft>
              <a:buFont typeface="Wingdings" panose="05000000000000000000" pitchFamily="2" charset="2"/>
              <a:buChar char="§"/>
            </a:pPr>
            <a:r>
              <a:rPr lang="en-US" sz="2200" dirty="0"/>
              <a:t>Low pass filter</a:t>
            </a:r>
          </a:p>
          <a:p>
            <a:pPr>
              <a:spcAft>
                <a:spcPts val="500"/>
              </a:spcAft>
            </a:pPr>
            <a:endParaRPr lang="en-US" sz="2200" dirty="0">
              <a:solidFill>
                <a:srgbClr val="FF0000"/>
              </a:solidFill>
            </a:endParaRPr>
          </a:p>
        </p:txBody>
      </p:sp>
      <p:sp>
        <p:nvSpPr>
          <p:cNvPr id="16" name="Rectangle 15"/>
          <p:cNvSpPr/>
          <p:nvPr/>
        </p:nvSpPr>
        <p:spPr>
          <a:xfrm>
            <a:off x="1094913" y="4043889"/>
            <a:ext cx="2334087" cy="416781"/>
          </a:xfrm>
          <a:prstGeom prst="rect">
            <a:avLst/>
          </a:prstGeom>
        </p:spPr>
        <p:txBody>
          <a:bodyPr wrap="square">
            <a:noAutofit/>
          </a:bodyPr>
          <a:lstStyle/>
          <a:p>
            <a:pPr marL="342900" indent="-342900">
              <a:spcAft>
                <a:spcPts val="500"/>
              </a:spcAft>
              <a:buFont typeface="Wingdings" panose="05000000000000000000" pitchFamily="2" charset="2"/>
              <a:buChar char="§"/>
            </a:pPr>
            <a:r>
              <a:rPr lang="en-US" sz="2200" i="1" dirty="0"/>
              <a:t>Q</a:t>
            </a:r>
            <a:r>
              <a:rPr lang="en-US" sz="2200" dirty="0"/>
              <a:t> filter (DOB)</a:t>
            </a:r>
          </a:p>
          <a:p>
            <a:pPr marL="342900" indent="-342900">
              <a:spcAft>
                <a:spcPts val="500"/>
              </a:spcAft>
              <a:buFont typeface="Wingdings" panose="05000000000000000000" pitchFamily="2" charset="2"/>
              <a:buChar char="§"/>
            </a:pPr>
            <a:endParaRPr lang="en-US" sz="2200" dirty="0"/>
          </a:p>
          <a:p>
            <a:pPr>
              <a:spcAft>
                <a:spcPts val="500"/>
              </a:spcAft>
            </a:pPr>
            <a:endParaRPr lang="en-US" sz="2200" dirty="0">
              <a:solidFill>
                <a:srgbClr val="FF0000"/>
              </a:solidFill>
            </a:endParaRPr>
          </a:p>
        </p:txBody>
      </p:sp>
      <p:sp>
        <p:nvSpPr>
          <p:cNvPr id="17" name="Rectangle 16"/>
          <p:cNvSpPr/>
          <p:nvPr/>
        </p:nvSpPr>
        <p:spPr>
          <a:xfrm>
            <a:off x="1094913" y="4481452"/>
            <a:ext cx="2832851" cy="416781"/>
          </a:xfrm>
          <a:prstGeom prst="rect">
            <a:avLst/>
          </a:prstGeom>
        </p:spPr>
        <p:txBody>
          <a:bodyPr wrap="square">
            <a:noAutofit/>
          </a:bodyPr>
          <a:lstStyle/>
          <a:p>
            <a:pPr marL="342900" indent="-342900">
              <a:spcAft>
                <a:spcPts val="500"/>
              </a:spcAft>
              <a:buFont typeface="Wingdings" panose="05000000000000000000" pitchFamily="2" charset="2"/>
              <a:buChar char="§"/>
            </a:pPr>
            <a:r>
              <a:rPr lang="en-US" sz="2200" i="1" dirty="0"/>
              <a:t>Q*</a:t>
            </a:r>
            <a:r>
              <a:rPr lang="en-US" sz="2200" dirty="0"/>
              <a:t> filter (DOB*)</a:t>
            </a:r>
          </a:p>
          <a:p>
            <a:pPr>
              <a:spcAft>
                <a:spcPts val="500"/>
              </a:spcAft>
            </a:pPr>
            <a:endParaRPr lang="en-US" sz="2200" dirty="0">
              <a:solidFill>
                <a:srgbClr val="FF0000"/>
              </a:solidFill>
            </a:endParaRPr>
          </a:p>
        </p:txBody>
      </p:sp>
      <p:sp>
        <p:nvSpPr>
          <p:cNvPr id="3" name="Slide Number Placeholder 2"/>
          <p:cNvSpPr>
            <a:spLocks noGrp="1"/>
          </p:cNvSpPr>
          <p:nvPr>
            <p:ph type="sldNum" sz="quarter" idx="4"/>
          </p:nvPr>
        </p:nvSpPr>
        <p:spPr/>
        <p:txBody>
          <a:bodyPr/>
          <a:lstStyle/>
          <a:p>
            <a:fld id="{4A466926-17EF-4CAC-B717-1CD0EBB5093C}" type="slidenum">
              <a:rPr lang="en-US" smtClean="0"/>
              <a:t>21</a:t>
            </a:fld>
            <a:endParaRPr lang="en-US"/>
          </a:p>
        </p:txBody>
      </p:sp>
    </p:spTree>
    <p:extLst>
      <p:ext uri="{BB962C8B-B14F-4D97-AF65-F5344CB8AC3E}">
        <p14:creationId xmlns:p14="http://schemas.microsoft.com/office/powerpoint/2010/main" val="27489794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p:nvPr/>
        </p:nvPicPr>
        <p:blipFill>
          <a:blip r:embed="rId2">
            <a:extLst>
              <a:ext uri="{28A0092B-C50C-407E-A947-70E740481C1C}">
                <a14:useLocalDpi xmlns:a14="http://schemas.microsoft.com/office/drawing/2010/main" val="0"/>
              </a:ext>
            </a:extLst>
          </a:blip>
          <a:stretch>
            <a:fillRect/>
          </a:stretch>
        </p:blipFill>
        <p:spPr>
          <a:xfrm>
            <a:off x="4860548" y="3560872"/>
            <a:ext cx="4059555" cy="3022036"/>
          </a:xfrm>
          <a:prstGeom prst="rect">
            <a:avLst/>
          </a:prstGeom>
        </p:spPr>
      </p:pic>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600" b="1" i="1" dirty="0">
                <a:solidFill>
                  <a:srgbClr val="C80000"/>
                </a:solidFill>
                <a:latin typeface="Georgia" pitchFamily="18" charset="0"/>
                <a:cs typeface="Arial" pitchFamily="34" charset="0"/>
              </a:rPr>
              <a:t>Performance comparison</a:t>
            </a:r>
            <a:endParaRPr lang="en-US" altLang="zh-CN" sz="2600" b="1" i="1" dirty="0">
              <a:solidFill>
                <a:srgbClr val="C80000"/>
              </a:solidFill>
              <a:latin typeface="Georgia" pitchFamily="18" charset="0"/>
              <a:cs typeface="Arial" pitchFamily="34" charset="0"/>
            </a:endParaRPr>
          </a:p>
        </p:txBody>
      </p:sp>
      <p:sp>
        <p:nvSpPr>
          <p:cNvPr id="9" name="TextBox 8"/>
          <p:cNvSpPr txBox="1"/>
          <p:nvPr/>
        </p:nvSpPr>
        <p:spPr>
          <a:xfrm>
            <a:off x="4606904" y="3580140"/>
            <a:ext cx="730196" cy="307777"/>
          </a:xfrm>
          <a:prstGeom prst="rect">
            <a:avLst/>
          </a:prstGeom>
          <a:noFill/>
        </p:spPr>
        <p:txBody>
          <a:bodyPr wrap="square" rtlCol="0">
            <a:spAutoFit/>
          </a:bodyPr>
          <a:lstStyle/>
          <a:p>
            <a:pPr algn="ctr"/>
            <a:r>
              <a:rPr lang="en-US" sz="1400" dirty="0"/>
              <a:t>FFT</a:t>
            </a:r>
          </a:p>
        </p:txBody>
      </p:sp>
      <p:sp>
        <p:nvSpPr>
          <p:cNvPr id="12" name="Slide Number Placeholder 11"/>
          <p:cNvSpPr>
            <a:spLocks noGrp="1"/>
          </p:cNvSpPr>
          <p:nvPr>
            <p:ph type="sldNum" sz="quarter" idx="4"/>
          </p:nvPr>
        </p:nvSpPr>
        <p:spPr/>
        <p:txBody>
          <a:bodyPr/>
          <a:lstStyle/>
          <a:p>
            <a:fld id="{4A466926-17EF-4CAC-B717-1CD0EBB5093C}" type="slidenum">
              <a:rPr lang="en-US" smtClean="0"/>
              <a:t>22</a:t>
            </a:fld>
            <a:endParaRPr lang="en-US"/>
          </a:p>
        </p:txBody>
      </p:sp>
      <p:pic>
        <p:nvPicPr>
          <p:cNvPr id="36045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20" y="753556"/>
            <a:ext cx="4002750" cy="29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045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0157" y="783344"/>
            <a:ext cx="4002750" cy="29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046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283" y="3519307"/>
            <a:ext cx="4002750" cy="29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Curved Left Arrow 23"/>
          <p:cNvSpPr/>
          <p:nvPr/>
        </p:nvSpPr>
        <p:spPr>
          <a:xfrm flipH="1">
            <a:off x="4613475" y="3125712"/>
            <a:ext cx="556491" cy="1243479"/>
          </a:xfrm>
          <a:prstGeom prst="curvedLeftArrow">
            <a:avLst/>
          </a:pr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60616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6918" y="1116099"/>
            <a:ext cx="4297057" cy="330285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997" y="1106574"/>
            <a:ext cx="4316175" cy="3317193"/>
          </a:xfrm>
          <a:prstGeom prst="rect">
            <a:avLst/>
          </a:prstGeom>
        </p:spPr>
      </p:pic>
      <p:sp>
        <p:nvSpPr>
          <p:cNvPr id="5"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600" b="1" i="1" dirty="0">
                <a:solidFill>
                  <a:srgbClr val="C80000"/>
                </a:solidFill>
                <a:latin typeface="Georgia" pitchFamily="18" charset="0"/>
                <a:cs typeface="Arial" pitchFamily="34" charset="0"/>
              </a:rPr>
              <a:t>Performance comparison</a:t>
            </a:r>
            <a:endParaRPr lang="en-US" altLang="zh-CN" sz="2600" b="1" i="1" dirty="0">
              <a:solidFill>
                <a:srgbClr val="C80000"/>
              </a:solidFill>
              <a:latin typeface="Georgia" pitchFamily="18" charset="0"/>
              <a:cs typeface="Arial" pitchFamily="34" charset="0"/>
            </a:endParaRPr>
          </a:p>
        </p:txBody>
      </p:sp>
      <p:sp>
        <p:nvSpPr>
          <p:cNvPr id="2" name="TextBox 1"/>
          <p:cNvSpPr txBox="1"/>
          <p:nvPr/>
        </p:nvSpPr>
        <p:spPr>
          <a:xfrm>
            <a:off x="1268223" y="4432748"/>
            <a:ext cx="7581900" cy="707886"/>
          </a:xfrm>
          <a:prstGeom prst="rect">
            <a:avLst/>
          </a:prstGeom>
          <a:noFill/>
        </p:spPr>
        <p:txBody>
          <a:bodyPr wrap="square" rtlCol="0">
            <a:spAutoFit/>
          </a:bodyPr>
          <a:lstStyle/>
          <a:p>
            <a:pPr marL="342900" indent="-342900">
              <a:buFont typeface="Wingdings" panose="05000000000000000000" pitchFamily="2" charset="2"/>
              <a:buChar char="§"/>
            </a:pPr>
            <a:r>
              <a:rPr lang="en-US" sz="2000" dirty="0"/>
              <a:t>Normalized generator speed RMS error: -28.13% to -39.14%</a:t>
            </a:r>
          </a:p>
          <a:p>
            <a:pPr marL="342900" indent="-342900">
              <a:buFont typeface="Wingdings" panose="05000000000000000000" pitchFamily="2" charset="2"/>
              <a:buChar char="§"/>
            </a:pPr>
            <a:r>
              <a:rPr lang="en-US" sz="2000" dirty="0"/>
              <a:t>Normalized power RMS error: -31.43% to -40.93%</a:t>
            </a:r>
          </a:p>
        </p:txBody>
      </p:sp>
      <p:sp>
        <p:nvSpPr>
          <p:cNvPr id="6" name="TextBox 5"/>
          <p:cNvSpPr txBox="1"/>
          <p:nvPr/>
        </p:nvSpPr>
        <p:spPr>
          <a:xfrm>
            <a:off x="1268223" y="5306793"/>
            <a:ext cx="7051422" cy="1046440"/>
          </a:xfrm>
          <a:prstGeom prst="rect">
            <a:avLst/>
          </a:prstGeom>
          <a:noFill/>
        </p:spPr>
        <p:txBody>
          <a:bodyPr wrap="square" rtlCol="0">
            <a:spAutoFit/>
          </a:bodyPr>
          <a:lstStyle/>
          <a:p>
            <a:r>
              <a:rPr lang="en-US" sz="2200" b="1" i="1" dirty="0"/>
              <a:t>Conclusion:</a:t>
            </a:r>
          </a:p>
          <a:p>
            <a:pPr marL="342900" indent="-342900">
              <a:buFont typeface="Wingdings" panose="05000000000000000000" pitchFamily="2" charset="2"/>
              <a:buChar char="§"/>
            </a:pPr>
            <a:r>
              <a:rPr lang="en-US" sz="2000" dirty="0"/>
              <a:t>Enhanced generator speed and power regulation with DOB* in Region 3</a:t>
            </a:r>
          </a:p>
        </p:txBody>
      </p:sp>
      <p:sp>
        <p:nvSpPr>
          <p:cNvPr id="8" name="Slide Number Placeholder 7"/>
          <p:cNvSpPr>
            <a:spLocks noGrp="1"/>
          </p:cNvSpPr>
          <p:nvPr>
            <p:ph type="sldNum" sz="quarter" idx="4"/>
          </p:nvPr>
        </p:nvSpPr>
        <p:spPr/>
        <p:txBody>
          <a:bodyPr/>
          <a:lstStyle/>
          <a:p>
            <a:fld id="{4A466926-17EF-4CAC-B717-1CD0EBB5093C}" type="slidenum">
              <a:rPr lang="en-US" smtClean="0"/>
              <a:t>23</a:t>
            </a:fld>
            <a:endParaRPr lang="en-US"/>
          </a:p>
        </p:txBody>
      </p:sp>
    </p:spTree>
    <p:extLst>
      <p:ext uri="{BB962C8B-B14F-4D97-AF65-F5344CB8AC3E}">
        <p14:creationId xmlns:p14="http://schemas.microsoft.com/office/powerpoint/2010/main" val="715648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0" y="-1"/>
            <a:ext cx="914400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Concluding Remarks</a:t>
            </a:r>
          </a:p>
        </p:txBody>
      </p:sp>
      <mc:AlternateContent xmlns:mc="http://schemas.openxmlformats.org/markup-compatibility/2006" xmlns:a14="http://schemas.microsoft.com/office/drawing/2010/main">
        <mc:Choice Requires="a14">
          <p:sp>
            <p:nvSpPr>
              <p:cNvPr id="8" name="TextBox 7"/>
              <p:cNvSpPr txBox="1"/>
              <p:nvPr/>
            </p:nvSpPr>
            <p:spPr>
              <a:xfrm>
                <a:off x="883103" y="1448493"/>
                <a:ext cx="7679872" cy="3877985"/>
              </a:xfrm>
              <a:prstGeom prst="rect">
                <a:avLst/>
              </a:prstGeom>
              <a:noFill/>
            </p:spPr>
            <p:txBody>
              <a:bodyPr wrap="square" rtlCol="0">
                <a:spAutoFit/>
              </a:bodyPr>
              <a:lstStyle/>
              <a:p>
                <a:pPr marL="231775" lvl="1" indent="-231775" algn="just">
                  <a:spcAft>
                    <a:spcPts val="1200"/>
                  </a:spcAft>
                  <a:buFont typeface="Wingdings" panose="05000000000000000000" pitchFamily="2" charset="2"/>
                  <a:buChar char="§"/>
                </a:pPr>
                <a:r>
                  <a:rPr lang="en-US" sz="2400" dirty="0"/>
                  <a:t>A general disturbance observer (DOB) based controller tailored for wind turbine is developed;</a:t>
                </a:r>
              </a:p>
              <a:p>
                <a:pPr marL="231775" lvl="1" indent="-231775" algn="just">
                  <a:spcAft>
                    <a:spcPts val="1200"/>
                  </a:spcAft>
                  <a:buFont typeface="Wingdings" panose="05000000000000000000" pitchFamily="2" charset="2"/>
                  <a:buChar char="§"/>
                </a:pPr>
                <a:r>
                  <a:rPr lang="en-US" sz="2400" dirty="0"/>
                  <a:t>The FIR filter </a:t>
                </a:r>
                <a14:m>
                  <m:oMath xmlns:m="http://schemas.openxmlformats.org/officeDocument/2006/math">
                    <m:r>
                      <a:rPr lang="en-US" sz="2400" i="1">
                        <a:latin typeface="Cambria Math"/>
                      </a:rPr>
                      <m:t>𝐾</m:t>
                    </m:r>
                    <m:d>
                      <m:dPr>
                        <m:ctrlPr>
                          <a:rPr lang="en-US" sz="2400" i="1">
                            <a:latin typeface="Cambria Math"/>
                          </a:rPr>
                        </m:ctrlPr>
                      </m:dPr>
                      <m:e>
                        <m:sSup>
                          <m:sSupPr>
                            <m:ctrlPr>
                              <a:rPr lang="en-US" sz="2400" i="1">
                                <a:latin typeface="Cambria Math"/>
                              </a:rPr>
                            </m:ctrlPr>
                          </m:sSupPr>
                          <m:e>
                            <m:r>
                              <a:rPr lang="en-US" sz="2400" i="1">
                                <a:latin typeface="Cambria Math"/>
                              </a:rPr>
                              <m:t>𝑧</m:t>
                            </m:r>
                          </m:e>
                          <m:sup>
                            <m:r>
                              <a:rPr lang="en-US" sz="2400" i="1">
                                <a:latin typeface="Cambria Math"/>
                              </a:rPr>
                              <m:t>−1</m:t>
                            </m:r>
                          </m:sup>
                        </m:sSup>
                      </m:e>
                    </m:d>
                  </m:oMath>
                </a14:m>
                <a:r>
                  <a:rPr lang="en-US" sz="2400" dirty="0"/>
                  <a:t> and a tuning factor </a:t>
                </a:r>
                <a14:m>
                  <m:oMath xmlns:m="http://schemas.openxmlformats.org/officeDocument/2006/math">
                    <m:r>
                      <a:rPr lang="en-US" sz="2400" i="1">
                        <a:latin typeface="Cambria Math"/>
                        <a:ea typeface="Cambria Math"/>
                      </a:rPr>
                      <m:t>𝛽</m:t>
                    </m:r>
                  </m:oMath>
                </a14:m>
                <a:r>
                  <a:rPr lang="en-US" sz="2400" dirty="0"/>
                  <a:t> are introduced to facilitate better design of </a:t>
                </a:r>
                <a:r>
                  <a:rPr lang="en-US" sz="2400" i="1" dirty="0"/>
                  <a:t>Q</a:t>
                </a:r>
                <a:r>
                  <a:rPr lang="en-US" sz="2400" dirty="0"/>
                  <a:t> filter;</a:t>
                </a:r>
              </a:p>
              <a:p>
                <a:pPr marL="231775" lvl="1" indent="-231775" algn="just">
                  <a:spcAft>
                    <a:spcPts val="1200"/>
                  </a:spcAft>
                  <a:buFont typeface="Wingdings" panose="05000000000000000000" pitchFamily="2" charset="2"/>
                  <a:buChar char="§"/>
                </a:pPr>
                <a:r>
                  <a:rPr lang="en-US" sz="2400" dirty="0"/>
                  <a:t>Generator speed and power regulation performance is enhanced in DOB* controller for the actual nonlinear wind turbine under turbulent wind filed</a:t>
                </a:r>
                <a:r>
                  <a:rPr lang="en-US" sz="2200" dirty="0"/>
                  <a:t>; </a:t>
                </a:r>
              </a:p>
              <a:p>
                <a:pPr marL="231775" lvl="1" indent="-231775" algn="just">
                  <a:spcAft>
                    <a:spcPts val="1200"/>
                  </a:spcAft>
                  <a:buFont typeface="Wingdings" panose="05000000000000000000" pitchFamily="2" charset="2"/>
                  <a:buChar char="§"/>
                </a:pPr>
                <a:r>
                  <a:rPr lang="en-US" sz="2400" dirty="0"/>
                  <a:t>DOB controller shows stability robustness under the entire Region 3.</a:t>
                </a:r>
              </a:p>
            </p:txBody>
          </p:sp>
        </mc:Choice>
        <mc:Fallback xmlns="">
          <p:sp>
            <p:nvSpPr>
              <p:cNvPr id="8" name="TextBox 7"/>
              <p:cNvSpPr txBox="1">
                <a:spLocks noRot="1" noChangeAspect="1" noMove="1" noResize="1" noEditPoints="1" noAdjustHandles="1" noChangeArrowheads="1" noChangeShapeType="1" noTextEdit="1"/>
              </p:cNvSpPr>
              <p:nvPr/>
            </p:nvSpPr>
            <p:spPr>
              <a:xfrm>
                <a:off x="883103" y="1448493"/>
                <a:ext cx="7679872" cy="3877985"/>
              </a:xfrm>
              <a:prstGeom prst="rect">
                <a:avLst/>
              </a:prstGeom>
              <a:blipFill>
                <a:blip r:embed="rId3"/>
                <a:stretch>
                  <a:fillRect l="-1111" t="-1101" r="-1190" b="-2830"/>
                </a:stretch>
              </a:blipFill>
            </p:spPr>
            <p:txBody>
              <a:bodyPr/>
              <a:lstStyle/>
              <a:p>
                <a:r>
                  <a:rPr lang="en-US">
                    <a:noFill/>
                  </a:rPr>
                  <a:t> </a:t>
                </a:r>
              </a:p>
            </p:txBody>
          </p:sp>
        </mc:Fallback>
      </mc:AlternateContent>
      <p:sp>
        <p:nvSpPr>
          <p:cNvPr id="2" name="Rectangle 1"/>
          <p:cNvSpPr/>
          <p:nvPr/>
        </p:nvSpPr>
        <p:spPr>
          <a:xfrm>
            <a:off x="1091936" y="5621359"/>
            <a:ext cx="7528560" cy="400110"/>
          </a:xfrm>
          <a:prstGeom prst="rect">
            <a:avLst/>
          </a:prstGeom>
        </p:spPr>
        <p:txBody>
          <a:bodyPr wrap="square">
            <a:spAutoFit/>
          </a:bodyPr>
          <a:lstStyle/>
          <a:p>
            <a:r>
              <a:rPr lang="en-US" sz="2000" dirty="0"/>
              <a:t>This research is supported by NSF under grant CMMI – 1300236</a:t>
            </a:r>
          </a:p>
        </p:txBody>
      </p:sp>
      <p:sp>
        <p:nvSpPr>
          <p:cNvPr id="4" name="Slide Number Placeholder 3"/>
          <p:cNvSpPr>
            <a:spLocks noGrp="1"/>
          </p:cNvSpPr>
          <p:nvPr>
            <p:ph type="sldNum" sz="quarter" idx="4"/>
          </p:nvPr>
        </p:nvSpPr>
        <p:spPr/>
        <p:txBody>
          <a:bodyPr/>
          <a:lstStyle/>
          <a:p>
            <a:fld id="{4A466926-17EF-4CAC-B717-1CD0EBB5093C}" type="slidenum">
              <a:rPr lang="en-US" smtClean="0"/>
              <a:t>24</a:t>
            </a:fld>
            <a:endParaRPr lang="en-US"/>
          </a:p>
        </p:txBody>
      </p:sp>
    </p:spTree>
    <p:extLst>
      <p:ext uri="{BB962C8B-B14F-4D97-AF65-F5344CB8AC3E}">
        <p14:creationId xmlns:p14="http://schemas.microsoft.com/office/powerpoint/2010/main" val="30130124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5119688" y="4864100"/>
            <a:ext cx="2281237" cy="514350"/>
          </a:xfrm>
          <a:prstGeom prst="rect">
            <a:avLst/>
          </a:prstGeom>
          <a:noFill/>
          <a:ln w="12700">
            <a:noFill/>
            <a:miter lim="800000"/>
            <a:headEnd/>
            <a:tailEnd/>
          </a:ln>
        </p:spPr>
        <p:txBody>
          <a:bodyPr wrap="none" lIns="63500" tIns="25400" rIns="63500" bIns="25400">
            <a:spAutoFit/>
          </a:bodyPr>
          <a:lstStyle/>
          <a:p>
            <a:pPr algn="ctr"/>
            <a:r>
              <a:rPr lang="en-US" altLang="zh-TW" sz="3200" b="1">
                <a:solidFill>
                  <a:srgbClr val="CF0E30"/>
                </a:solidFill>
                <a:latin typeface="Comic Sans MS" pitchFamily="66" charset="0"/>
              </a:rPr>
              <a:t>Questions?</a:t>
            </a:r>
            <a:endParaRPr lang="en-US" altLang="zh-TW">
              <a:latin typeface="Arial" charset="0"/>
              <a:ea typeface="PMingLiU" pitchFamily="18" charset="-120"/>
            </a:endParaRPr>
          </a:p>
        </p:txBody>
      </p:sp>
      <p:pic>
        <p:nvPicPr>
          <p:cNvPr id="4" name="Picture 4" descr="bd00028_"/>
          <p:cNvPicPr>
            <a:picLocks noChangeAspect="1" noChangeArrowheads="1"/>
          </p:cNvPicPr>
          <p:nvPr/>
        </p:nvPicPr>
        <p:blipFill>
          <a:blip r:embed="rId3" cstate="print"/>
          <a:srcRect/>
          <a:stretch>
            <a:fillRect/>
          </a:stretch>
        </p:blipFill>
        <p:spPr bwMode="auto">
          <a:xfrm>
            <a:off x="5003800" y="3644900"/>
            <a:ext cx="887413" cy="869950"/>
          </a:xfrm>
          <a:prstGeom prst="rect">
            <a:avLst/>
          </a:prstGeom>
          <a:noFill/>
          <a:ln w="9525">
            <a:noFill/>
            <a:miter lim="800000"/>
            <a:headEnd/>
            <a:tailEnd/>
          </a:ln>
        </p:spPr>
      </p:pic>
      <p:pic>
        <p:nvPicPr>
          <p:cNvPr id="5" name="Picture 5" descr="bd06663_"/>
          <p:cNvPicPr>
            <a:picLocks noChangeAspect="1" noChangeArrowheads="1"/>
          </p:cNvPicPr>
          <p:nvPr/>
        </p:nvPicPr>
        <p:blipFill>
          <a:blip r:embed="rId4" cstate="print"/>
          <a:srcRect/>
          <a:stretch>
            <a:fillRect/>
          </a:stretch>
        </p:blipFill>
        <p:spPr bwMode="auto">
          <a:xfrm>
            <a:off x="1331913" y="3284538"/>
            <a:ext cx="2914650" cy="2528887"/>
          </a:xfrm>
          <a:prstGeom prst="rect">
            <a:avLst/>
          </a:prstGeom>
          <a:noFill/>
          <a:ln w="9525">
            <a:noFill/>
            <a:miter lim="800000"/>
            <a:headEnd/>
            <a:tailEnd/>
          </a:ln>
        </p:spPr>
      </p:pic>
      <p:sp>
        <p:nvSpPr>
          <p:cNvPr id="6" name="Rectangle 6"/>
          <p:cNvSpPr>
            <a:spLocks noChangeArrowheads="1"/>
          </p:cNvSpPr>
          <p:nvPr/>
        </p:nvSpPr>
        <p:spPr bwMode="auto">
          <a:xfrm>
            <a:off x="1331913" y="1628775"/>
            <a:ext cx="6389687" cy="1430338"/>
          </a:xfrm>
          <a:prstGeom prst="rect">
            <a:avLst/>
          </a:prstGeom>
          <a:solidFill>
            <a:srgbClr val="1F89D1"/>
          </a:solidFill>
          <a:ln w="12700">
            <a:noFill/>
            <a:miter lim="800000"/>
            <a:headEnd/>
            <a:tailEnd/>
          </a:ln>
        </p:spPr>
        <p:txBody>
          <a:bodyPr lIns="90488" tIns="44450" rIns="90488" bIns="44450">
            <a:spAutoFit/>
          </a:bodyPr>
          <a:lstStyle/>
          <a:p>
            <a:pPr algn="ctr"/>
            <a:r>
              <a:rPr lang="en-US" altLang="zh-TW" sz="8800" dirty="0">
                <a:solidFill>
                  <a:srgbClr val="FFFF00"/>
                </a:solidFill>
                <a:latin typeface="Arial" charset="0"/>
              </a:rPr>
              <a:t>The End</a:t>
            </a:r>
            <a:r>
              <a:rPr lang="en-US" altLang="zh-TW" sz="8800" dirty="0">
                <a:solidFill>
                  <a:schemeClr val="bg1"/>
                </a:solidFill>
                <a:latin typeface="Arial" charset="0"/>
              </a:rPr>
              <a:t> </a:t>
            </a:r>
            <a:endParaRPr lang="en-US" altLang="zh-TW" dirty="0">
              <a:latin typeface="Arial" charset="0"/>
              <a:ea typeface="PMingLiU" pitchFamily="18" charset="-120"/>
            </a:endParaRPr>
          </a:p>
        </p:txBody>
      </p:sp>
      <p:sp>
        <p:nvSpPr>
          <p:cNvPr id="7" name="Slide Number Placeholder 6"/>
          <p:cNvSpPr>
            <a:spLocks noGrp="1"/>
          </p:cNvSpPr>
          <p:nvPr>
            <p:ph type="sldNum" sz="quarter" idx="4"/>
          </p:nvPr>
        </p:nvSpPr>
        <p:spPr/>
        <p:txBody>
          <a:bodyPr/>
          <a:lstStyle/>
          <a:p>
            <a:fld id="{4A466926-17EF-4CAC-B717-1CD0EBB5093C}" type="slidenum">
              <a:rPr lang="en-US" smtClean="0"/>
              <a:t>25</a:t>
            </a:fld>
            <a:endParaRPr lang="en-US"/>
          </a:p>
        </p:txBody>
      </p:sp>
    </p:spTree>
    <p:extLst>
      <p:ext uri="{BB962C8B-B14F-4D97-AF65-F5344CB8AC3E}">
        <p14:creationId xmlns:p14="http://schemas.microsoft.com/office/powerpoint/2010/main" val="38024880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0" y="-1"/>
            <a:ext cx="914400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References</a:t>
            </a:r>
          </a:p>
        </p:txBody>
      </p:sp>
      <p:sp>
        <p:nvSpPr>
          <p:cNvPr id="3" name="TextBox 2"/>
          <p:cNvSpPr txBox="1"/>
          <p:nvPr/>
        </p:nvSpPr>
        <p:spPr>
          <a:xfrm>
            <a:off x="574431" y="1219201"/>
            <a:ext cx="8206154" cy="5252079"/>
          </a:xfrm>
          <a:prstGeom prst="rect">
            <a:avLst/>
          </a:prstGeom>
          <a:noFill/>
        </p:spPr>
        <p:txBody>
          <a:bodyPr wrap="square" rtlCol="0">
            <a:spAutoFit/>
          </a:bodyPr>
          <a:lstStyle/>
          <a:p>
            <a:pPr>
              <a:lnSpc>
                <a:spcPct val="125000"/>
              </a:lnSpc>
            </a:pPr>
            <a:r>
              <a:rPr lang="en-US" dirty="0"/>
              <a:t>[1] </a:t>
            </a:r>
            <a:r>
              <a:rPr lang="en-US" dirty="0" err="1"/>
              <a:t>Jonkman</a:t>
            </a:r>
            <a:r>
              <a:rPr lang="en-US" dirty="0"/>
              <a:t> et al., Definition of a 5-MW reference wind turbine for offshore system development. 2009: National Renewable Energy Laboratory Golden, CO.</a:t>
            </a:r>
          </a:p>
          <a:p>
            <a:pPr>
              <a:lnSpc>
                <a:spcPct val="125000"/>
              </a:lnSpc>
            </a:pPr>
            <a:r>
              <a:rPr lang="en-US" dirty="0"/>
              <a:t>[2] Wright, Modern control design for flexible wind turbines. 2004: National Renewable Energy Laboratory Golden, CO, USA.</a:t>
            </a:r>
          </a:p>
          <a:p>
            <a:pPr>
              <a:lnSpc>
                <a:spcPct val="125000"/>
              </a:lnSpc>
            </a:pPr>
            <a:r>
              <a:rPr lang="en-US" dirty="0"/>
              <a:t>[3] Wang, Johnson and Wright. (2012). FX-RLS-based </a:t>
            </a:r>
            <a:r>
              <a:rPr lang="en-US" dirty="0" err="1"/>
              <a:t>feedforward</a:t>
            </a:r>
            <a:r>
              <a:rPr lang="en-US" dirty="0"/>
              <a:t> control for LIDAR-enabled wind turbine load mitigation. Control Systems Technology, IEEE Transactions on, 20(5), 1212-1222.</a:t>
            </a:r>
          </a:p>
          <a:p>
            <a:pPr>
              <a:lnSpc>
                <a:spcPct val="125000"/>
              </a:lnSpc>
            </a:pPr>
            <a:r>
              <a:rPr lang="en-US" dirty="0"/>
              <a:t>[4] Frost, </a:t>
            </a:r>
            <a:r>
              <a:rPr lang="en-US" dirty="0" err="1"/>
              <a:t>Balas</a:t>
            </a:r>
            <a:r>
              <a:rPr lang="en-US" dirty="0"/>
              <a:t>, and Wright. Adaptive Control of a Utility-Scale Wind Turbine Operating in Region 3. Proceedings of the 28th AIAA Aerospace Sciences Meeting and Exhibit Wind Energy Symposium. 2009.</a:t>
            </a:r>
          </a:p>
          <a:p>
            <a:pPr>
              <a:lnSpc>
                <a:spcPct val="125000"/>
              </a:lnSpc>
            </a:pPr>
            <a:r>
              <a:rPr lang="en-US" dirty="0"/>
              <a:t>[5] Chen and </a:t>
            </a:r>
            <a:r>
              <a:rPr lang="en-US" dirty="0" err="1"/>
              <a:t>Tomizuka</a:t>
            </a:r>
            <a:r>
              <a:rPr lang="en-US" dirty="0"/>
              <a:t>. An enhanced repetitive control algorithm using the structure of disturbance observer. </a:t>
            </a:r>
            <a:r>
              <a:rPr lang="en-US" i="1" dirty="0"/>
              <a:t>Advanced Intelligent Mechatronics (AIM), 2012 IEEE/ASME International Conference on</a:t>
            </a:r>
            <a:r>
              <a:rPr lang="en-US" dirty="0"/>
              <a:t>. IEEE, 2012.</a:t>
            </a:r>
          </a:p>
          <a:p>
            <a:pPr>
              <a:lnSpc>
                <a:spcPct val="125000"/>
              </a:lnSpc>
            </a:pPr>
            <a:endParaRPr lang="en-US" dirty="0"/>
          </a:p>
        </p:txBody>
      </p:sp>
      <p:sp>
        <p:nvSpPr>
          <p:cNvPr id="5" name="Slide Number Placeholder 4"/>
          <p:cNvSpPr>
            <a:spLocks noGrp="1"/>
          </p:cNvSpPr>
          <p:nvPr>
            <p:ph type="sldNum" sz="quarter" idx="4"/>
          </p:nvPr>
        </p:nvSpPr>
        <p:spPr/>
        <p:txBody>
          <a:bodyPr/>
          <a:lstStyle/>
          <a:p>
            <a:fld id="{4A466926-17EF-4CAC-B717-1CD0EBB5093C}" type="slidenum">
              <a:rPr lang="en-US" smtClean="0"/>
              <a:t>26</a:t>
            </a:fld>
            <a:endParaRPr lang="en-US"/>
          </a:p>
        </p:txBody>
      </p:sp>
    </p:spTree>
    <p:extLst>
      <p:ext uri="{BB962C8B-B14F-4D97-AF65-F5344CB8AC3E}">
        <p14:creationId xmlns:p14="http://schemas.microsoft.com/office/powerpoint/2010/main" val="19973923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904875"/>
            <a:ext cx="468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99" y="1266825"/>
            <a:ext cx="18097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099" y="1976437"/>
            <a:ext cx="15525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137" y="1347787"/>
            <a:ext cx="23145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137" y="1924050"/>
            <a:ext cx="19335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 y="2538412"/>
            <a:ext cx="36861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175" y="3109912"/>
            <a:ext cx="53340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5862" y="3862387"/>
            <a:ext cx="18192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5175" y="3862387"/>
            <a:ext cx="1485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72164" y="1066800"/>
            <a:ext cx="2984680" cy="204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474" y="4705350"/>
            <a:ext cx="268605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2"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81425" y="4933950"/>
            <a:ext cx="201930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3"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6" y="5676900"/>
            <a:ext cx="282892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5700" y="5591175"/>
            <a:ext cx="28194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Gain Scheduling PID</a:t>
            </a:r>
          </a:p>
        </p:txBody>
      </p:sp>
      <mc:AlternateContent xmlns:mc="http://schemas.openxmlformats.org/markup-compatibility/2006" xmlns:a14="http://schemas.microsoft.com/office/drawing/2010/main">
        <mc:Choice Requires="a14">
          <p:sp>
            <p:nvSpPr>
              <p:cNvPr id="2" name="TextBox 1"/>
              <p:cNvSpPr txBox="1"/>
              <p:nvPr/>
            </p:nvSpPr>
            <p:spPr>
              <a:xfrm>
                <a:off x="6515100" y="3368869"/>
                <a:ext cx="1958340" cy="669992"/>
              </a:xfrm>
              <a:prstGeom prst="rect">
                <a:avLst/>
              </a:prstGeom>
              <a:noFill/>
            </p:spPr>
            <p:txBody>
              <a:bodyPr wrap="square" rtlCol="0">
                <a:spAutoFit/>
              </a:bodyPr>
              <a:lstStyle/>
              <a:p>
                <a14:m>
                  <m:oMath xmlns:m="http://schemas.openxmlformats.org/officeDocument/2006/math">
                    <m:sSub>
                      <m:sSubPr>
                        <m:ctrlPr>
                          <a:rPr lang="en-US" i="1" smtClean="0">
                            <a:latin typeface="Cambria Math"/>
                          </a:rPr>
                        </m:ctrlPr>
                      </m:sSubPr>
                      <m:e>
                        <m:r>
                          <a:rPr lang="en-US" b="0" i="1" smtClean="0">
                            <a:latin typeface="Cambria Math"/>
                          </a:rPr>
                          <m:t>𝑃</m:t>
                        </m:r>
                      </m:e>
                      <m:sub>
                        <m:r>
                          <a:rPr lang="en-US" b="0" i="1" smtClean="0">
                            <a:latin typeface="Cambria Math"/>
                          </a:rPr>
                          <m:t>0</m:t>
                        </m:r>
                      </m:sub>
                    </m:sSub>
                  </m:oMath>
                </a14:m>
                <a:r>
                  <a:rPr lang="en-US" dirty="0"/>
                  <a:t>: rated power</a:t>
                </a:r>
              </a:p>
              <a:p>
                <a:r>
                  <a:rPr lang="en-US" sz="1600" i="1" dirty="0"/>
                  <a:t> </a:t>
                </a:r>
                <a14:m>
                  <m:oMath xmlns:m="http://schemas.openxmlformats.org/officeDocument/2006/math">
                    <m:r>
                      <a:rPr lang="en-US" b="0" i="1" smtClean="0">
                        <a:latin typeface="Cambria Math"/>
                      </a:rPr>
                      <m:t>𝑃</m:t>
                    </m:r>
                  </m:oMath>
                </a14:m>
                <a:r>
                  <a:rPr lang="en-US" dirty="0"/>
                  <a:t>: power</a:t>
                </a:r>
              </a:p>
            </p:txBody>
          </p:sp>
        </mc:Choice>
        <mc:Fallback xmlns="">
          <p:sp>
            <p:nvSpPr>
              <p:cNvPr id="2" name="TextBox 1"/>
              <p:cNvSpPr txBox="1">
                <a:spLocks noRot="1" noChangeAspect="1" noMove="1" noResize="1" noEditPoints="1" noAdjustHandles="1" noChangeArrowheads="1" noChangeShapeType="1" noTextEdit="1"/>
              </p:cNvSpPr>
              <p:nvPr/>
            </p:nvSpPr>
            <p:spPr>
              <a:xfrm>
                <a:off x="6515100" y="3368869"/>
                <a:ext cx="1958340" cy="669992"/>
              </a:xfrm>
              <a:prstGeom prst="rect">
                <a:avLst/>
              </a:prstGeom>
              <a:blipFill rotWithShape="1">
                <a:blip r:embed="rId16"/>
                <a:stretch>
                  <a:fillRect t="-4545" b="-10000"/>
                </a:stretch>
              </a:blipFill>
            </p:spPr>
            <p:txBody>
              <a:bodyPr/>
              <a:lstStyle/>
              <a:p>
                <a:r>
                  <a:rPr lang="en-US">
                    <a:noFill/>
                  </a:rPr>
                  <a:t> </a:t>
                </a:r>
              </a:p>
            </p:txBody>
          </p:sp>
        </mc:Fallback>
      </mc:AlternateContent>
      <p:pic>
        <p:nvPicPr>
          <p:cNvPr id="34611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4107996"/>
            <a:ext cx="222885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p:txBody>
          <a:bodyPr/>
          <a:lstStyle/>
          <a:p>
            <a:fld id="{4A466926-17EF-4CAC-B717-1CD0EBB5093C}" type="slidenum">
              <a:rPr lang="en-US" smtClean="0"/>
              <a:t>27</a:t>
            </a:fld>
            <a:endParaRPr lang="en-US"/>
          </a:p>
        </p:txBody>
      </p:sp>
    </p:spTree>
    <p:extLst>
      <p:ext uri="{BB962C8B-B14F-4D97-AF65-F5344CB8AC3E}">
        <p14:creationId xmlns:p14="http://schemas.microsoft.com/office/powerpoint/2010/main" val="1232774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173" y="1460727"/>
            <a:ext cx="57626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Region 2 Torque Control</a:t>
            </a:r>
          </a:p>
        </p:txBody>
      </p:sp>
      <p:sp>
        <p:nvSpPr>
          <p:cNvPr id="3" name="Slide Number Placeholder 2"/>
          <p:cNvSpPr>
            <a:spLocks noGrp="1"/>
          </p:cNvSpPr>
          <p:nvPr>
            <p:ph type="sldNum" sz="quarter" idx="4"/>
          </p:nvPr>
        </p:nvSpPr>
        <p:spPr/>
        <p:txBody>
          <a:bodyPr/>
          <a:lstStyle/>
          <a:p>
            <a:fld id="{4A466926-17EF-4CAC-B717-1CD0EBB5093C}" type="slidenum">
              <a:rPr lang="en-US" smtClean="0"/>
              <a:t>28</a:t>
            </a:fld>
            <a:endParaRPr lang="en-US"/>
          </a:p>
        </p:txBody>
      </p:sp>
    </p:spTree>
    <p:extLst>
      <p:ext uri="{BB962C8B-B14F-4D97-AF65-F5344CB8AC3E}">
        <p14:creationId xmlns:p14="http://schemas.microsoft.com/office/powerpoint/2010/main" val="1739638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351" y="838608"/>
            <a:ext cx="2669540" cy="2002155"/>
          </a:xfrm>
          <a:prstGeom prst="rect">
            <a:avLst/>
          </a:prstGeom>
          <a:noFill/>
          <a:ln>
            <a:noFill/>
          </a:ln>
        </p:spPr>
      </p:pic>
      <p:pic>
        <p:nvPicPr>
          <p:cNvPr id="3" name="Picture 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5095" y="823004"/>
            <a:ext cx="2660650" cy="1993265"/>
          </a:xfrm>
          <a:prstGeom prst="rect">
            <a:avLst/>
          </a:prstGeom>
          <a:noFill/>
          <a:ln>
            <a:noFill/>
          </a:ln>
        </p:spPr>
      </p:pic>
      <p:pic>
        <p:nvPicPr>
          <p:cNvPr id="4" name="Picture 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45745" y="814114"/>
            <a:ext cx="2669540" cy="2002155"/>
          </a:xfrm>
          <a:prstGeom prst="rect">
            <a:avLst/>
          </a:prstGeom>
          <a:noFill/>
          <a:ln>
            <a:noFill/>
          </a:ln>
        </p:spPr>
      </p:pic>
      <p:pic>
        <p:nvPicPr>
          <p:cNvPr id="5" name="Picture 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351" y="2707413"/>
            <a:ext cx="2669540" cy="2002155"/>
          </a:xfrm>
          <a:prstGeom prst="rect">
            <a:avLst/>
          </a:prstGeom>
          <a:noFill/>
          <a:ln>
            <a:noFill/>
          </a:ln>
        </p:spPr>
      </p:pic>
      <p:pic>
        <p:nvPicPr>
          <p:cNvPr id="6" name="Picture 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5095" y="2707413"/>
            <a:ext cx="2669540" cy="2002155"/>
          </a:xfrm>
          <a:prstGeom prst="rect">
            <a:avLst/>
          </a:prstGeom>
          <a:noFill/>
          <a:ln>
            <a:noFill/>
          </a:ln>
        </p:spPr>
      </p:pic>
      <p:pic>
        <p:nvPicPr>
          <p:cNvPr id="7" name="Picture 6"/>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4602" y="2707413"/>
            <a:ext cx="2669540" cy="2002155"/>
          </a:xfrm>
          <a:prstGeom prst="rect">
            <a:avLst/>
          </a:prstGeom>
          <a:noFill/>
          <a:ln>
            <a:noFill/>
          </a:ln>
        </p:spPr>
      </p:pic>
      <p:pic>
        <p:nvPicPr>
          <p:cNvPr id="8" name="Picture 7"/>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351" y="4595268"/>
            <a:ext cx="2669540" cy="2002155"/>
          </a:xfrm>
          <a:prstGeom prst="rect">
            <a:avLst/>
          </a:prstGeom>
          <a:noFill/>
          <a:ln>
            <a:noFill/>
          </a:ln>
        </p:spPr>
      </p:pic>
      <p:grpSp>
        <p:nvGrpSpPr>
          <p:cNvPr id="9" name="Group 8"/>
          <p:cNvGrpSpPr/>
          <p:nvPr/>
        </p:nvGrpSpPr>
        <p:grpSpPr>
          <a:xfrm>
            <a:off x="3743325" y="5091401"/>
            <a:ext cx="2758621" cy="369332"/>
            <a:chOff x="3395981" y="5268686"/>
            <a:chExt cx="2758621" cy="369332"/>
          </a:xfrm>
        </p:grpSpPr>
        <p:sp>
          <p:nvSpPr>
            <p:cNvPr id="12" name="TextBox 11"/>
            <p:cNvSpPr txBox="1"/>
            <p:nvPr/>
          </p:nvSpPr>
          <p:spPr>
            <a:xfrm>
              <a:off x="3701143" y="5268686"/>
              <a:ext cx="2453459" cy="369332"/>
            </a:xfrm>
            <a:prstGeom prst="rect">
              <a:avLst/>
            </a:prstGeom>
            <a:noFill/>
          </p:spPr>
          <p:txBody>
            <a:bodyPr wrap="square" rtlCol="0">
              <a:spAutoFit/>
            </a:bodyPr>
            <a:lstStyle/>
            <a:p>
              <a:r>
                <a:rPr lang="en-US" dirty="0"/>
                <a:t>: GSPI,      : DOB*.</a:t>
              </a:r>
            </a:p>
          </p:txBody>
        </p:sp>
        <p:pic>
          <p:nvPicPr>
            <p:cNvPr id="15" name="Picture 14"/>
            <p:cNvPicPr/>
            <p:nvPr/>
          </p:nvPicPr>
          <p:blipFill>
            <a:blip r:embed="rId9"/>
            <a:stretch>
              <a:fillRect/>
            </a:stretch>
          </p:blipFill>
          <p:spPr>
            <a:xfrm>
              <a:off x="3395981" y="5389534"/>
              <a:ext cx="320040" cy="127635"/>
            </a:xfrm>
            <a:prstGeom prst="rect">
              <a:avLst/>
            </a:prstGeom>
          </p:spPr>
        </p:pic>
        <p:pic>
          <p:nvPicPr>
            <p:cNvPr id="16" name="Picture 15"/>
            <p:cNvPicPr/>
            <p:nvPr/>
          </p:nvPicPr>
          <p:blipFill>
            <a:blip r:embed="rId10"/>
            <a:stretch>
              <a:fillRect/>
            </a:stretch>
          </p:blipFill>
          <p:spPr>
            <a:xfrm>
              <a:off x="4555400" y="5398742"/>
              <a:ext cx="320040" cy="109220"/>
            </a:xfrm>
            <a:prstGeom prst="rect">
              <a:avLst/>
            </a:prstGeom>
          </p:spPr>
        </p:pic>
      </p:grpSp>
      <p:sp>
        <p:nvSpPr>
          <p:cNvPr id="13"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2600" b="1" i="1" dirty="0">
                <a:solidFill>
                  <a:srgbClr val="C80000"/>
                </a:solidFill>
                <a:latin typeface="Georgia" pitchFamily="18" charset="0"/>
                <a:cs typeface="Arial" pitchFamily="34" charset="0"/>
              </a:rPr>
              <a:t>Other results </a:t>
            </a:r>
            <a:endParaRPr lang="en-US" altLang="zh-CN" sz="2600" b="1" i="1" dirty="0">
              <a:solidFill>
                <a:srgbClr val="C80000"/>
              </a:solidFill>
              <a:latin typeface="Georgia" pitchFamily="18" charset="0"/>
              <a:cs typeface="Arial" pitchFamily="34" charset="0"/>
            </a:endParaRPr>
          </a:p>
        </p:txBody>
      </p:sp>
      <p:sp>
        <p:nvSpPr>
          <p:cNvPr id="11" name="TextBox 10"/>
          <p:cNvSpPr txBox="1"/>
          <p:nvPr/>
        </p:nvSpPr>
        <p:spPr>
          <a:xfrm>
            <a:off x="3743325" y="5514975"/>
            <a:ext cx="4971960"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a:t>RMS pitch rate</a:t>
            </a:r>
          </a:p>
          <a:p>
            <a:pPr marL="285750" indent="-285750">
              <a:buFont typeface="Wingdings" panose="05000000000000000000" pitchFamily="2" charset="2"/>
              <a:buChar char="v"/>
            </a:pPr>
            <a:r>
              <a:rPr lang="en-US" dirty="0"/>
              <a:t>Average power</a:t>
            </a:r>
          </a:p>
          <a:p>
            <a:pPr marL="285750" indent="-285750">
              <a:buFont typeface="Wingdings" panose="05000000000000000000" pitchFamily="2" charset="2"/>
              <a:buChar char="v"/>
            </a:pPr>
            <a:r>
              <a:rPr lang="en-US" dirty="0"/>
              <a:t>Loads on drive-train, blades and tower</a:t>
            </a:r>
          </a:p>
        </p:txBody>
      </p:sp>
      <p:sp>
        <p:nvSpPr>
          <p:cNvPr id="14" name="Slide Number Placeholder 13"/>
          <p:cNvSpPr>
            <a:spLocks noGrp="1"/>
          </p:cNvSpPr>
          <p:nvPr>
            <p:ph type="sldNum" sz="quarter" idx="4"/>
          </p:nvPr>
        </p:nvSpPr>
        <p:spPr/>
        <p:txBody>
          <a:bodyPr/>
          <a:lstStyle/>
          <a:p>
            <a:fld id="{4A466926-17EF-4CAC-B717-1CD0EBB5093C}" type="slidenum">
              <a:rPr lang="en-US" smtClean="0"/>
              <a:t>29</a:t>
            </a:fld>
            <a:endParaRPr lang="en-US"/>
          </a:p>
        </p:txBody>
      </p:sp>
    </p:spTree>
    <p:extLst>
      <p:ext uri="{BB962C8B-B14F-4D97-AF65-F5344CB8AC3E}">
        <p14:creationId xmlns:p14="http://schemas.microsoft.com/office/powerpoint/2010/main" val="2493263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8840" y="3091361"/>
            <a:ext cx="3499689" cy="2081214"/>
          </a:xfrm>
          <a:prstGeom prst="rect">
            <a:avLst/>
          </a:prstGeom>
          <a:noFill/>
        </p:spPr>
        <p:txBody>
          <a:bodyPr wrap="square" rtlCol="0">
            <a:noAutofit/>
          </a:bodyPr>
          <a:lstStyle/>
          <a:p>
            <a:pPr>
              <a:spcAft>
                <a:spcPts val="500"/>
              </a:spcAft>
            </a:pPr>
            <a:r>
              <a:rPr lang="en-US" sz="2200" b="1" i="1" dirty="0"/>
              <a:t>Wind turbine control loops</a:t>
            </a:r>
            <a:endParaRPr lang="en-US" sz="2000" dirty="0"/>
          </a:p>
          <a:p>
            <a:pPr marL="0" lvl="1" indent="-342900">
              <a:buFont typeface="Wingdings" panose="05000000000000000000" pitchFamily="2" charset="2"/>
              <a:buChar char="§"/>
            </a:pPr>
            <a:r>
              <a:rPr lang="en-US" sz="2000" dirty="0"/>
              <a:t>Generator torque control</a:t>
            </a:r>
          </a:p>
          <a:p>
            <a:pPr marL="0" lvl="1" indent="-342900">
              <a:buFont typeface="Wingdings" panose="05000000000000000000" pitchFamily="2" charset="2"/>
              <a:buChar char="§"/>
            </a:pPr>
            <a:r>
              <a:rPr lang="en-US" sz="2000" dirty="0"/>
              <a:t>Blade pitch control</a:t>
            </a:r>
          </a:p>
          <a:p>
            <a:pPr marL="0" lvl="1" indent="-342900">
              <a:buFont typeface="Wingdings" panose="05000000000000000000" pitchFamily="2" charset="2"/>
              <a:buChar char="§"/>
            </a:pPr>
            <a:r>
              <a:rPr lang="es-ES" sz="2000" dirty="0" err="1"/>
              <a:t>Nacelle</a:t>
            </a:r>
            <a:r>
              <a:rPr lang="es-ES" sz="2000" dirty="0"/>
              <a:t> </a:t>
            </a:r>
            <a:r>
              <a:rPr lang="es-ES" sz="2000" dirty="0" err="1"/>
              <a:t>yaw</a:t>
            </a:r>
            <a:r>
              <a:rPr lang="es-ES" sz="2000" dirty="0"/>
              <a:t> control </a:t>
            </a:r>
          </a:p>
        </p:txBody>
      </p:sp>
      <p:sp>
        <p:nvSpPr>
          <p:cNvPr id="2" name="Rectangle 1"/>
          <p:cNvSpPr/>
          <p:nvPr/>
        </p:nvSpPr>
        <p:spPr>
          <a:xfrm>
            <a:off x="596900" y="4176713"/>
            <a:ext cx="2286000" cy="319087"/>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bwMode="auto">
          <a:xfrm>
            <a:off x="1143000" y="-1"/>
            <a:ext cx="8001000" cy="847725"/>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Background: Wind Turbine and Control</a:t>
            </a:r>
          </a:p>
        </p:txBody>
      </p:sp>
      <p:sp>
        <p:nvSpPr>
          <p:cNvPr id="6" name="TextBox 5"/>
          <p:cNvSpPr txBox="1"/>
          <p:nvPr/>
        </p:nvSpPr>
        <p:spPr>
          <a:xfrm>
            <a:off x="228840" y="1179707"/>
            <a:ext cx="8242300" cy="1479892"/>
          </a:xfrm>
          <a:prstGeom prst="rect">
            <a:avLst/>
          </a:prstGeom>
          <a:noFill/>
        </p:spPr>
        <p:txBody>
          <a:bodyPr wrap="square" rtlCol="0">
            <a:spAutoFit/>
          </a:bodyPr>
          <a:lstStyle/>
          <a:p>
            <a:pPr>
              <a:spcAft>
                <a:spcPts val="500"/>
              </a:spcAft>
            </a:pPr>
            <a:r>
              <a:rPr lang="en-US" sz="2200" b="1" i="1" dirty="0"/>
              <a:t>Wind Energy </a:t>
            </a:r>
          </a:p>
          <a:p>
            <a:pPr marL="342900" indent="-342900">
              <a:spcAft>
                <a:spcPts val="0"/>
              </a:spcAft>
              <a:buFont typeface="Wingdings" pitchFamily="2" charset="2"/>
              <a:buChar char="§"/>
            </a:pPr>
            <a:r>
              <a:rPr lang="en-US" sz="2200" dirty="0"/>
              <a:t>Fastest growing energy source in the world: </a:t>
            </a:r>
            <a:r>
              <a:rPr lang="en-US" sz="2000" dirty="0"/>
              <a:t>The worldwide wind capacity reached over 400,000 MW by the end of 2015</a:t>
            </a:r>
          </a:p>
          <a:p>
            <a:pPr marL="342900" indent="-342900">
              <a:spcAft>
                <a:spcPts val="0"/>
              </a:spcAft>
              <a:buFont typeface="Wingdings" pitchFamily="2" charset="2"/>
              <a:buChar char="§"/>
            </a:pPr>
            <a:r>
              <a:rPr lang="en-US" sz="2200" dirty="0"/>
              <a:t>Low cost &amp; Renewable</a:t>
            </a:r>
          </a:p>
        </p:txBody>
      </p:sp>
      <p:pic>
        <p:nvPicPr>
          <p:cNvPr id="8" name="Picture 7"/>
          <p:cNvPicPr>
            <a:picLocks noChangeAspect="1"/>
          </p:cNvPicPr>
          <p:nvPr/>
        </p:nvPicPr>
        <p:blipFill>
          <a:blip r:embed="rId3"/>
          <a:stretch>
            <a:fillRect/>
          </a:stretch>
        </p:blipFill>
        <p:spPr>
          <a:xfrm>
            <a:off x="3635231" y="2448584"/>
            <a:ext cx="5508769" cy="3422780"/>
          </a:xfrm>
          <a:prstGeom prst="rect">
            <a:avLst/>
          </a:prstGeom>
        </p:spPr>
      </p:pic>
      <p:sp>
        <p:nvSpPr>
          <p:cNvPr id="12" name="TextBox 11"/>
          <p:cNvSpPr txBox="1"/>
          <p:nvPr/>
        </p:nvSpPr>
        <p:spPr>
          <a:xfrm>
            <a:off x="4589824" y="6031821"/>
            <a:ext cx="4163185" cy="307777"/>
          </a:xfrm>
          <a:prstGeom prst="rect">
            <a:avLst/>
          </a:prstGeom>
          <a:noFill/>
        </p:spPr>
        <p:txBody>
          <a:bodyPr wrap="square" rtlCol="0">
            <a:spAutoFit/>
          </a:bodyPr>
          <a:lstStyle/>
          <a:p>
            <a:r>
              <a:rPr lang="en-US" sz="1400" dirty="0"/>
              <a:t>http://</a:t>
            </a:r>
            <a:r>
              <a:rPr lang="en-US" sz="1400" dirty="0" err="1"/>
              <a:t>www.wavege.com</a:t>
            </a:r>
            <a:r>
              <a:rPr lang="en-US" sz="1400" dirty="0"/>
              <a:t>/wind-turbine-</a:t>
            </a:r>
            <a:r>
              <a:rPr lang="en-US" sz="1400" dirty="0" err="1"/>
              <a:t>diagram.html</a:t>
            </a:r>
            <a:endParaRPr lang="en-US" sz="1400" dirty="0"/>
          </a:p>
        </p:txBody>
      </p:sp>
      <p:sp>
        <p:nvSpPr>
          <p:cNvPr id="5" name="Slide Number Placeholder 4"/>
          <p:cNvSpPr>
            <a:spLocks noGrp="1"/>
          </p:cNvSpPr>
          <p:nvPr>
            <p:ph type="sldNum" sz="quarter" idx="4"/>
          </p:nvPr>
        </p:nvSpPr>
        <p:spPr/>
        <p:txBody>
          <a:bodyPr/>
          <a:lstStyle/>
          <a:p>
            <a:fld id="{4A466926-17EF-4CAC-B717-1CD0EBB5093C}" type="slidenum">
              <a:rPr lang="en-US" smtClean="0"/>
              <a:t>3</a:t>
            </a:fld>
            <a:endParaRPr lang="en-US"/>
          </a:p>
        </p:txBody>
      </p:sp>
    </p:spTree>
    <p:extLst>
      <p:ext uri="{BB962C8B-B14F-4D97-AF65-F5344CB8AC3E}">
        <p14:creationId xmlns:p14="http://schemas.microsoft.com/office/powerpoint/2010/main" val="251604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2966910" y="3256294"/>
          <a:ext cx="2413000" cy="736600"/>
        </p:xfrm>
        <a:graphic>
          <a:graphicData uri="http://schemas.openxmlformats.org/presentationml/2006/ole">
            <mc:AlternateContent xmlns:mc="http://schemas.openxmlformats.org/markup-compatibility/2006">
              <mc:Choice xmlns:v="urn:schemas-microsoft-com:vml" Requires="v">
                <p:oleObj spid="_x0000_s355062" name="Equation" r:id="rId4" imgW="2412720" imgH="736560" progId="Equation.DSMT4">
                  <p:embed/>
                </p:oleObj>
              </mc:Choice>
              <mc:Fallback>
                <p:oleObj name="Equation" r:id="rId4" imgW="2412720" imgH="736560" progId="Equation.DSMT4">
                  <p:embed/>
                  <p:pic>
                    <p:nvPicPr>
                      <p:cNvPr id="2" name="Object 1"/>
                      <p:cNvPicPr/>
                      <p:nvPr/>
                    </p:nvPicPr>
                    <p:blipFill>
                      <a:blip r:embed="rId5"/>
                      <a:stretch>
                        <a:fillRect/>
                      </a:stretch>
                    </p:blipFill>
                    <p:spPr>
                      <a:xfrm>
                        <a:off x="2966910" y="3256294"/>
                        <a:ext cx="2413000" cy="736600"/>
                      </a:xfrm>
                      <a:prstGeom prst="rect">
                        <a:avLst/>
                      </a:prstGeom>
                      <a:ln w="38100">
                        <a:solidFill>
                          <a:srgbClr val="00B0F0"/>
                        </a:solidFill>
                      </a:ln>
                    </p:spPr>
                  </p:pic>
                </p:oleObj>
              </mc:Fallback>
            </mc:AlternateContent>
          </a:graphicData>
        </a:graphic>
      </p:graphicFrame>
      <mc:AlternateContent xmlns:mc="http://schemas.openxmlformats.org/markup-compatibility/2006" xmlns:a14="http://schemas.microsoft.com/office/drawing/2010/main">
        <mc:Choice Requires="a14">
          <p:sp>
            <p:nvSpPr>
              <p:cNvPr id="10" name="TextBox 9"/>
              <p:cNvSpPr txBox="1"/>
              <p:nvPr/>
            </p:nvSpPr>
            <p:spPr>
              <a:xfrm>
                <a:off x="6214742" y="954227"/>
                <a:ext cx="2776858" cy="5132379"/>
              </a:xfrm>
              <a:prstGeom prst="rect">
                <a:avLst/>
              </a:prstGeom>
              <a:noFill/>
              <a:ln w="25400">
                <a:solidFill>
                  <a:srgbClr val="00B0F0">
                    <a:alpha val="95000"/>
                  </a:srgbClr>
                </a:solidFill>
              </a:ln>
            </p:spPr>
            <p:txBody>
              <a:bodyPr wrap="square" rtlCol="0">
                <a:noAutofit/>
              </a:bodyPr>
              <a:lstStyle/>
              <a:p>
                <a:pPr>
                  <a:spcAft>
                    <a:spcPts val="500"/>
                  </a:spcAft>
                </a:pPr>
                <a14:m>
                  <m:oMath xmlns:m="http://schemas.openxmlformats.org/officeDocument/2006/math">
                    <m:sSub>
                      <m:sSubPr>
                        <m:ctrlPr>
                          <a:rPr lang="en-US" i="1" smtClean="0">
                            <a:latin typeface="Cambria Math"/>
                          </a:rPr>
                        </m:ctrlPr>
                      </m:sSubPr>
                      <m:e>
                        <m:r>
                          <a:rPr lang="en-US" b="0" i="1" smtClean="0">
                            <a:latin typeface="Cambria Math"/>
                          </a:rPr>
                          <m:t>𝑇</m:t>
                        </m:r>
                      </m:e>
                      <m:sub>
                        <m:r>
                          <a:rPr lang="en-US" b="0" i="1" smtClean="0">
                            <a:latin typeface="Cambria Math"/>
                          </a:rPr>
                          <m:t>𝑎</m:t>
                        </m:r>
                      </m:sub>
                    </m:sSub>
                  </m:oMath>
                </a14:m>
                <a:r>
                  <a:rPr lang="en-US" dirty="0"/>
                  <a:t>: </a:t>
                </a:r>
                <a:r>
                  <a:rPr lang="en-US" sz="1400" dirty="0"/>
                  <a:t>aerodynamic torque</a:t>
                </a:r>
              </a:p>
              <a:p>
                <a:pPr>
                  <a:spcAft>
                    <a:spcPts val="500"/>
                  </a:spcAft>
                </a:pPr>
                <a14:m>
                  <m:oMath xmlns:m="http://schemas.openxmlformats.org/officeDocument/2006/math">
                    <m:sSub>
                      <m:sSubPr>
                        <m:ctrlPr>
                          <a:rPr lang="en-US" sz="1400" i="1" smtClean="0">
                            <a:latin typeface="Cambria Math"/>
                          </a:rPr>
                        </m:ctrlPr>
                      </m:sSubPr>
                      <m:e>
                        <m:r>
                          <a:rPr lang="en-US" sz="1400" b="0" i="1" smtClean="0">
                            <a:latin typeface="Cambria Math"/>
                          </a:rPr>
                          <m:t>𝐶</m:t>
                        </m:r>
                      </m:e>
                      <m:sub>
                        <m:r>
                          <a:rPr lang="en-US" sz="1400" b="0" i="1" smtClean="0">
                            <a:latin typeface="Cambria Math"/>
                          </a:rPr>
                          <m:t>𝑝</m:t>
                        </m:r>
                      </m:sub>
                    </m:sSub>
                  </m:oMath>
                </a14:m>
                <a:r>
                  <a:rPr lang="en-US" sz="1400" dirty="0"/>
                  <a:t>: power efficiency</a:t>
                </a:r>
              </a:p>
              <a:p>
                <a:pPr>
                  <a:spcAft>
                    <a:spcPts val="500"/>
                  </a:spcAft>
                </a:pPr>
                <a:r>
                  <a:rPr lang="en-US" sz="1400" dirty="0"/>
                  <a:t>    : tip speed ratio</a:t>
                </a:r>
              </a:p>
              <a:p>
                <a:pPr>
                  <a:spcAft>
                    <a:spcPts val="500"/>
                  </a:spcAft>
                </a:pPr>
                <a14:m>
                  <m:oMath xmlns:m="http://schemas.openxmlformats.org/officeDocument/2006/math">
                    <m:r>
                      <a:rPr lang="en-US" sz="1400" i="1" smtClean="0">
                        <a:latin typeface="Cambria Math"/>
                        <a:ea typeface="Cambria Math"/>
                      </a:rPr>
                      <m:t>𝜌</m:t>
                    </m:r>
                  </m:oMath>
                </a14:m>
                <a:r>
                  <a:rPr lang="en-US" sz="1400" dirty="0"/>
                  <a:t>: air intensity</a:t>
                </a:r>
              </a:p>
              <a:p>
                <a:pPr>
                  <a:spcAft>
                    <a:spcPts val="500"/>
                  </a:spcAft>
                </a:pPr>
                <a14:m>
                  <m:oMath xmlns:m="http://schemas.openxmlformats.org/officeDocument/2006/math">
                    <m:r>
                      <a:rPr lang="en-US" sz="1400" b="0" i="1" smtClean="0">
                        <a:latin typeface="Cambria Math"/>
                      </a:rPr>
                      <m:t>𝑣</m:t>
                    </m:r>
                  </m:oMath>
                </a14:m>
                <a:r>
                  <a:rPr lang="en-US" sz="1400" dirty="0"/>
                  <a:t> : wind speed</a:t>
                </a:r>
              </a:p>
              <a:p>
                <a:pPr>
                  <a:spcAft>
                    <a:spcPts val="500"/>
                  </a:spcAft>
                </a:pPr>
                <a14:m>
                  <m:oMath xmlns:m="http://schemas.openxmlformats.org/officeDocument/2006/math">
                    <m:sSub>
                      <m:sSubPr>
                        <m:ctrlPr>
                          <a:rPr lang="en-US" sz="1400" i="1" dirty="0" smtClean="0">
                            <a:latin typeface="Cambria Math"/>
                            <a:ea typeface="Cambria Math"/>
                          </a:rPr>
                        </m:ctrlPr>
                      </m:sSubPr>
                      <m:e>
                        <m:r>
                          <a:rPr lang="en-US" sz="1400" i="1" dirty="0">
                            <a:latin typeface="Cambria Math"/>
                            <a:ea typeface="Cambria Math"/>
                          </a:rPr>
                          <m:t>𝜔</m:t>
                        </m:r>
                      </m:e>
                      <m:sub>
                        <m:r>
                          <a:rPr lang="en-US" sz="1400" b="0" i="1" dirty="0" smtClean="0">
                            <a:latin typeface="Cambria Math"/>
                            <a:ea typeface="Cambria Math"/>
                          </a:rPr>
                          <m:t>𝑟</m:t>
                        </m:r>
                      </m:sub>
                    </m:sSub>
                  </m:oMath>
                </a14:m>
                <a:r>
                  <a:rPr lang="en-US" sz="1400" dirty="0"/>
                  <a:t> : rotor speed</a:t>
                </a:r>
              </a:p>
              <a:p>
                <a:pPr>
                  <a:spcAft>
                    <a:spcPts val="500"/>
                  </a:spcAft>
                </a:pPr>
                <a14:m>
                  <m:oMath xmlns:m="http://schemas.openxmlformats.org/officeDocument/2006/math">
                    <m:sSub>
                      <m:sSubPr>
                        <m:ctrlPr>
                          <a:rPr lang="en-US" sz="1400" i="1" dirty="0">
                            <a:latin typeface="Cambria Math"/>
                            <a:ea typeface="Cambria Math"/>
                          </a:rPr>
                        </m:ctrlPr>
                      </m:sSubPr>
                      <m:e>
                        <m:r>
                          <a:rPr lang="en-US" sz="1400" i="1" dirty="0">
                            <a:latin typeface="Cambria Math"/>
                            <a:ea typeface="Cambria Math"/>
                          </a:rPr>
                          <m:t>𝜔</m:t>
                        </m:r>
                      </m:e>
                      <m:sub>
                        <m:r>
                          <a:rPr lang="en-US" sz="1400" b="0" i="1" dirty="0" smtClean="0">
                            <a:latin typeface="Cambria Math"/>
                            <a:ea typeface="Cambria Math"/>
                          </a:rPr>
                          <m:t>𝑔</m:t>
                        </m:r>
                      </m:sub>
                    </m:sSub>
                  </m:oMath>
                </a14:m>
                <a:r>
                  <a:rPr lang="en-US" sz="1400" dirty="0"/>
                  <a:t> :generator speed</a:t>
                </a:r>
              </a:p>
              <a:p>
                <a:pPr>
                  <a:spcAft>
                    <a:spcPts val="500"/>
                  </a:spcAft>
                </a:pPr>
                <a14:m>
                  <m:oMath xmlns:m="http://schemas.openxmlformats.org/officeDocument/2006/math">
                    <m:sSub>
                      <m:sSubPr>
                        <m:ctrlPr>
                          <a:rPr lang="en-US" sz="1400" i="1" smtClean="0">
                            <a:latin typeface="Cambria Math"/>
                          </a:rPr>
                        </m:ctrlPr>
                      </m:sSubPr>
                      <m:e>
                        <m:r>
                          <a:rPr lang="en-US" sz="1400" b="0" i="1" smtClean="0">
                            <a:latin typeface="Cambria Math"/>
                          </a:rPr>
                          <m:t>𝑇</m:t>
                        </m:r>
                      </m:e>
                      <m:sub>
                        <m:r>
                          <a:rPr lang="en-US" sz="1400" b="0" i="1" smtClean="0">
                            <a:latin typeface="Cambria Math"/>
                          </a:rPr>
                          <m:t>𝑙𝑠</m:t>
                        </m:r>
                      </m:sub>
                    </m:sSub>
                    <m:r>
                      <a:rPr lang="en-US" sz="1400" b="0" i="1" smtClean="0">
                        <a:latin typeface="Cambria Math"/>
                      </a:rPr>
                      <m:t>:</m:t>
                    </m:r>
                  </m:oMath>
                </a14:m>
                <a:r>
                  <a:rPr lang="en-US" sz="1400" dirty="0"/>
                  <a:t> low speed shaft torque</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𝑇</m:t>
                        </m:r>
                      </m:e>
                      <m:sub>
                        <m:r>
                          <a:rPr lang="en-US" sz="1400" b="0" i="1" smtClean="0">
                            <a:latin typeface="Cambria Math"/>
                          </a:rPr>
                          <m:t>h</m:t>
                        </m:r>
                        <m:r>
                          <a:rPr lang="en-US" sz="1400" i="1">
                            <a:latin typeface="Cambria Math"/>
                          </a:rPr>
                          <m:t>𝑠</m:t>
                        </m:r>
                      </m:sub>
                    </m:sSub>
                    <m:r>
                      <a:rPr lang="en-US" sz="1400" i="1">
                        <a:latin typeface="Cambria Math"/>
                      </a:rPr>
                      <m:t>:</m:t>
                    </m:r>
                  </m:oMath>
                </a14:m>
                <a:r>
                  <a:rPr lang="en-US" sz="1400" dirty="0"/>
                  <a:t> high speed shaft torque</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𝑇</m:t>
                        </m:r>
                      </m:e>
                      <m:sub>
                        <m:r>
                          <a:rPr lang="en-US" sz="1400" b="0" i="1" smtClean="0">
                            <a:latin typeface="Cambria Math"/>
                          </a:rPr>
                          <m:t>𝑒𝑚</m:t>
                        </m:r>
                      </m:sub>
                    </m:sSub>
                    <m:r>
                      <a:rPr lang="en-US" sz="1400" i="1">
                        <a:latin typeface="Cambria Math"/>
                      </a:rPr>
                      <m:t>:</m:t>
                    </m:r>
                  </m:oMath>
                </a14:m>
                <a:r>
                  <a:rPr lang="en-US" sz="1400" dirty="0"/>
                  <a:t> generator electromagnetic torque</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𝐽</m:t>
                        </m:r>
                      </m:e>
                      <m:sub>
                        <m:r>
                          <a:rPr lang="en-US" sz="1400" i="1">
                            <a:latin typeface="Cambria Math"/>
                          </a:rPr>
                          <m:t>𝑟</m:t>
                        </m:r>
                      </m:sub>
                    </m:sSub>
                  </m:oMath>
                </a14:m>
                <a:r>
                  <a:rPr lang="en-US" sz="1400" dirty="0"/>
                  <a:t> : rotor inertia</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𝐽</m:t>
                        </m:r>
                      </m:e>
                      <m:sub>
                        <m:r>
                          <a:rPr lang="en-US" sz="1400" i="1">
                            <a:latin typeface="Cambria Math"/>
                          </a:rPr>
                          <m:t>𝑔</m:t>
                        </m:r>
                      </m:sub>
                    </m:sSub>
                  </m:oMath>
                </a14:m>
                <a:r>
                  <a:rPr lang="en-US" sz="1400" dirty="0"/>
                  <a:t> : generator inertia</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𝐽</m:t>
                        </m:r>
                      </m:e>
                      <m:sub>
                        <m:r>
                          <a:rPr lang="en-US" sz="1400" i="1">
                            <a:latin typeface="Cambria Math"/>
                          </a:rPr>
                          <m:t>𝑡</m:t>
                        </m:r>
                      </m:sub>
                    </m:sSub>
                  </m:oMath>
                </a14:m>
                <a:r>
                  <a:rPr lang="en-US" sz="1400" dirty="0"/>
                  <a:t> : turbine total inertia</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𝐾</m:t>
                        </m:r>
                      </m:e>
                      <m:sub>
                        <m:r>
                          <a:rPr lang="en-US" sz="1400" i="1">
                            <a:latin typeface="Cambria Math"/>
                          </a:rPr>
                          <m:t>𝑟</m:t>
                        </m:r>
                      </m:sub>
                    </m:sSub>
                  </m:oMath>
                </a14:m>
                <a:r>
                  <a:rPr lang="en-US" sz="1400" dirty="0"/>
                  <a:t> : rotor  external damping</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𝐾</m:t>
                        </m:r>
                      </m:e>
                      <m:sub>
                        <m:r>
                          <a:rPr lang="en-US" sz="1400" i="1">
                            <a:latin typeface="Cambria Math"/>
                          </a:rPr>
                          <m:t>𝑔</m:t>
                        </m:r>
                      </m:sub>
                    </m:sSub>
                  </m:oMath>
                </a14:m>
                <a:r>
                  <a:rPr lang="en-US" sz="1400" dirty="0"/>
                  <a:t> : generator external damping</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𝐾</m:t>
                        </m:r>
                      </m:e>
                      <m:sub>
                        <m:r>
                          <a:rPr lang="en-US" sz="1400" i="1">
                            <a:latin typeface="Cambria Math"/>
                          </a:rPr>
                          <m:t>𝑡</m:t>
                        </m:r>
                      </m:sub>
                    </m:sSub>
                  </m:oMath>
                </a14:m>
                <a:r>
                  <a:rPr lang="en-US" sz="1400" dirty="0"/>
                  <a:t> : turbine total external damping</a:t>
                </a:r>
              </a:p>
              <a:p>
                <a:pPr>
                  <a:spcAft>
                    <a:spcPts val="500"/>
                  </a:spcAft>
                </a:pPr>
                <a:endParaRPr lang="en-US" sz="1400" dirty="0"/>
              </a:p>
              <a:p>
                <a:pPr marL="342900" indent="-342900">
                  <a:spcAft>
                    <a:spcPts val="500"/>
                  </a:spcAft>
                  <a:buFont typeface="Wingdings" panose="05000000000000000000" pitchFamily="2" charset="2"/>
                  <a:buChar char="§"/>
                </a:pPr>
                <a:endParaRPr lang="en-US" dirty="0"/>
              </a:p>
              <a:p>
                <a:pPr marL="342900" indent="-342900">
                  <a:spcAft>
                    <a:spcPts val="500"/>
                  </a:spcAft>
                  <a:buFont typeface="Wingdings" panose="05000000000000000000" pitchFamily="2" charset="2"/>
                  <a:buChar char="§"/>
                </a:pPr>
                <a:endParaRPr lang="en-US" dirty="0"/>
              </a:p>
              <a:p>
                <a:pPr marL="342900" indent="-342900">
                  <a:spcAft>
                    <a:spcPts val="500"/>
                  </a:spcAft>
                  <a:buFont typeface="Wingdings" panose="05000000000000000000" pitchFamily="2" charset="2"/>
                  <a:buChar char="§"/>
                </a:pPr>
                <a:endParaRPr lang="en-US" dirty="0"/>
              </a:p>
              <a:p>
                <a:pPr>
                  <a:spcAft>
                    <a:spcPts val="500"/>
                  </a:spcAft>
                </a:pPr>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214742" y="954227"/>
                <a:ext cx="2776858" cy="5132379"/>
              </a:xfrm>
              <a:prstGeom prst="rect">
                <a:avLst/>
              </a:prstGeom>
              <a:blipFill rotWithShape="1">
                <a:blip r:embed="rId6"/>
                <a:stretch>
                  <a:fillRect t="-355"/>
                </a:stretch>
              </a:blipFill>
              <a:ln w="25400">
                <a:solidFill>
                  <a:srgbClr val="00B0F0">
                    <a:alpha val="95000"/>
                  </a:srgbClr>
                </a:solidFill>
              </a:ln>
            </p:spPr>
            <p:txBody>
              <a:bodyPr/>
              <a:lstStyle/>
              <a:p>
                <a:r>
                  <a:rPr lang="en-US">
                    <a:noFill/>
                  </a:rPr>
                  <a:t> </a:t>
                </a:r>
              </a:p>
            </p:txBody>
          </p:sp>
        </mc:Fallback>
      </mc:AlternateContent>
      <p:sp>
        <p:nvSpPr>
          <p:cNvPr id="7"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Simple Model</a:t>
            </a:r>
          </a:p>
        </p:txBody>
      </p:sp>
      <p:graphicFrame>
        <p:nvGraphicFramePr>
          <p:cNvPr id="3" name="Object 2"/>
          <p:cNvGraphicFramePr>
            <a:graphicFrameLocks noChangeAspect="1"/>
          </p:cNvGraphicFramePr>
          <p:nvPr>
            <p:extLst/>
          </p:nvPr>
        </p:nvGraphicFramePr>
        <p:xfrm>
          <a:off x="2957732" y="1513218"/>
          <a:ext cx="2641600" cy="812800"/>
        </p:xfrm>
        <a:graphic>
          <a:graphicData uri="http://schemas.openxmlformats.org/presentationml/2006/ole">
            <mc:AlternateContent xmlns:mc="http://schemas.openxmlformats.org/markup-compatibility/2006">
              <mc:Choice xmlns:v="urn:schemas-microsoft-com:vml" Requires="v">
                <p:oleObj spid="_x0000_s355063" name="Equation" r:id="rId7" imgW="2641320" imgH="812520" progId="Equation.DSMT4">
                  <p:embed/>
                </p:oleObj>
              </mc:Choice>
              <mc:Fallback>
                <p:oleObj name="Equation" r:id="rId7" imgW="2641320" imgH="812520" progId="Equation.DSMT4">
                  <p:embed/>
                  <p:pic>
                    <p:nvPicPr>
                      <p:cNvPr id="3" name="Object 2"/>
                      <p:cNvPicPr>
                        <a:picLocks noChangeAspect="1" noChangeArrowheads="1"/>
                      </p:cNvPicPr>
                      <p:nvPr/>
                    </p:nvPicPr>
                    <p:blipFill>
                      <a:blip r:embed="rId8"/>
                      <a:srcRect/>
                      <a:stretch>
                        <a:fillRect/>
                      </a:stretch>
                    </p:blipFill>
                    <p:spPr bwMode="auto">
                      <a:xfrm>
                        <a:off x="2957732" y="1513218"/>
                        <a:ext cx="2641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nvPr>
        </p:nvGraphicFramePr>
        <p:xfrm>
          <a:off x="2992804" y="4177687"/>
          <a:ext cx="1435100" cy="711200"/>
        </p:xfrm>
        <a:graphic>
          <a:graphicData uri="http://schemas.openxmlformats.org/presentationml/2006/ole">
            <mc:AlternateContent xmlns:mc="http://schemas.openxmlformats.org/markup-compatibility/2006">
              <mc:Choice xmlns:v="urn:schemas-microsoft-com:vml" Requires="v">
                <p:oleObj spid="_x0000_s355064" name="Equation" r:id="rId9" imgW="1434960" imgH="711000" progId="Equation.DSMT4">
                  <p:embed/>
                </p:oleObj>
              </mc:Choice>
              <mc:Fallback>
                <p:oleObj name="Equation" r:id="rId9" imgW="1434960" imgH="711000" progId="Equation.DSMT4">
                  <p:embed/>
                  <p:pic>
                    <p:nvPicPr>
                      <p:cNvPr id="4" name="Object 3"/>
                      <p:cNvPicPr/>
                      <p:nvPr/>
                    </p:nvPicPr>
                    <p:blipFill>
                      <a:blip r:embed="rId10"/>
                      <a:stretch>
                        <a:fillRect/>
                      </a:stretch>
                    </p:blipFill>
                    <p:spPr>
                      <a:xfrm>
                        <a:off x="2992804" y="4177687"/>
                        <a:ext cx="1435100" cy="7112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44648" y="5494505"/>
          <a:ext cx="2133600" cy="355600"/>
        </p:xfrm>
        <a:graphic>
          <a:graphicData uri="http://schemas.openxmlformats.org/presentationml/2006/ole">
            <mc:AlternateContent xmlns:mc="http://schemas.openxmlformats.org/markup-compatibility/2006">
              <mc:Choice xmlns:v="urn:schemas-microsoft-com:vml" Requires="v">
                <p:oleObj spid="_x0000_s355065" name="Equation" r:id="rId11" imgW="2133360" imgH="355320" progId="Equation.DSMT4">
                  <p:embed/>
                </p:oleObj>
              </mc:Choice>
              <mc:Fallback>
                <p:oleObj name="Equation" r:id="rId11" imgW="2133360" imgH="355320" progId="Equation.DSMT4">
                  <p:embed/>
                  <p:pic>
                    <p:nvPicPr>
                      <p:cNvPr id="5" name="Object 4"/>
                      <p:cNvPicPr/>
                      <p:nvPr/>
                    </p:nvPicPr>
                    <p:blipFill>
                      <a:blip r:embed="rId12"/>
                      <a:stretch>
                        <a:fillRect/>
                      </a:stretch>
                    </p:blipFill>
                    <p:spPr>
                      <a:xfrm>
                        <a:off x="344648" y="5494505"/>
                        <a:ext cx="2133600" cy="355600"/>
                      </a:xfrm>
                      <a:prstGeom prst="rect">
                        <a:avLst/>
                      </a:prstGeom>
                      <a:ln w="38100">
                        <a:solidFill>
                          <a:srgbClr val="00B0F0"/>
                        </a:solidFill>
                      </a:ln>
                    </p:spPr>
                  </p:pic>
                </p:oleObj>
              </mc:Fallback>
            </mc:AlternateContent>
          </a:graphicData>
        </a:graphic>
      </p:graphicFrame>
      <p:graphicFrame>
        <p:nvGraphicFramePr>
          <p:cNvPr id="6" name="Object 5"/>
          <p:cNvGraphicFramePr>
            <a:graphicFrameLocks noChangeAspect="1"/>
          </p:cNvGraphicFramePr>
          <p:nvPr>
            <p:extLst/>
          </p:nvPr>
        </p:nvGraphicFramePr>
        <p:xfrm>
          <a:off x="3049195" y="5142889"/>
          <a:ext cx="1612900" cy="1257300"/>
        </p:xfrm>
        <a:graphic>
          <a:graphicData uri="http://schemas.openxmlformats.org/presentationml/2006/ole">
            <mc:AlternateContent xmlns:mc="http://schemas.openxmlformats.org/markup-compatibility/2006">
              <mc:Choice xmlns:v="urn:schemas-microsoft-com:vml" Requires="v">
                <p:oleObj spid="_x0000_s355066" name="Equation" r:id="rId13" imgW="1612800" imgH="1257120" progId="Equation.DSMT4">
                  <p:embed/>
                </p:oleObj>
              </mc:Choice>
              <mc:Fallback>
                <p:oleObj name="Equation" r:id="rId13" imgW="1612800" imgH="1257120" progId="Equation.DSMT4">
                  <p:embed/>
                  <p:pic>
                    <p:nvPicPr>
                      <p:cNvPr id="6" name="Object 5"/>
                      <p:cNvPicPr/>
                      <p:nvPr/>
                    </p:nvPicPr>
                    <p:blipFill>
                      <a:blip r:embed="rId14"/>
                      <a:stretch>
                        <a:fillRect/>
                      </a:stretch>
                    </p:blipFill>
                    <p:spPr>
                      <a:xfrm>
                        <a:off x="3049195" y="5142889"/>
                        <a:ext cx="1612900" cy="12573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6298718" y="1645309"/>
          <a:ext cx="157877" cy="194310"/>
        </p:xfrm>
        <a:graphic>
          <a:graphicData uri="http://schemas.openxmlformats.org/presentationml/2006/ole">
            <mc:AlternateContent xmlns:mc="http://schemas.openxmlformats.org/markup-compatibility/2006">
              <mc:Choice xmlns:v="urn:schemas-microsoft-com:vml" Requires="v">
                <p:oleObj spid="_x0000_s355067" name="Equation" r:id="rId15" imgW="164880" imgH="203040" progId="Equation.DSMT4">
                  <p:embed/>
                </p:oleObj>
              </mc:Choice>
              <mc:Fallback>
                <p:oleObj name="Equation" r:id="rId15" imgW="164880" imgH="203040" progId="Equation.DSMT4">
                  <p:embed/>
                  <p:pic>
                    <p:nvPicPr>
                      <p:cNvPr id="9" name="Object 8"/>
                      <p:cNvPicPr/>
                      <p:nvPr/>
                    </p:nvPicPr>
                    <p:blipFill>
                      <a:blip r:embed="rId16"/>
                      <a:stretch>
                        <a:fillRect/>
                      </a:stretch>
                    </p:blipFill>
                    <p:spPr>
                      <a:xfrm>
                        <a:off x="6298718" y="1645309"/>
                        <a:ext cx="157877" cy="194310"/>
                      </a:xfrm>
                      <a:prstGeom prst="rect">
                        <a:avLst/>
                      </a:prstGeom>
                    </p:spPr>
                  </p:pic>
                </p:oleObj>
              </mc:Fallback>
            </mc:AlternateContent>
          </a:graphicData>
        </a:graphic>
      </p:graphicFrame>
      <p:sp>
        <p:nvSpPr>
          <p:cNvPr id="13" name="Rectangle 12"/>
          <p:cNvSpPr/>
          <p:nvPr/>
        </p:nvSpPr>
        <p:spPr>
          <a:xfrm>
            <a:off x="2863949" y="942808"/>
            <a:ext cx="2428870" cy="369332"/>
          </a:xfrm>
          <a:prstGeom prst="rect">
            <a:avLst/>
          </a:prstGeom>
        </p:spPr>
        <p:txBody>
          <a:bodyPr wrap="none">
            <a:spAutoFit/>
          </a:bodyPr>
          <a:lstStyle/>
          <a:p>
            <a:pPr>
              <a:spcAft>
                <a:spcPts val="500"/>
              </a:spcAft>
            </a:pPr>
            <a:r>
              <a:rPr lang="en-US" b="1" i="1" dirty="0">
                <a:effectLst>
                  <a:outerShdw blurRad="38100" dist="38100" dir="2700000" algn="tl">
                    <a:srgbClr val="000000">
                      <a:alpha val="43137"/>
                    </a:srgbClr>
                  </a:outerShdw>
                </a:effectLst>
              </a:rPr>
              <a:t>Aerodynamic torque</a:t>
            </a:r>
          </a:p>
        </p:txBody>
      </p:sp>
      <p:sp>
        <p:nvSpPr>
          <p:cNvPr id="15" name="Rectangle 14"/>
          <p:cNvSpPr/>
          <p:nvPr/>
        </p:nvSpPr>
        <p:spPr>
          <a:xfrm>
            <a:off x="2863949" y="2326019"/>
            <a:ext cx="2515961" cy="710451"/>
          </a:xfrm>
          <a:prstGeom prst="rect">
            <a:avLst/>
          </a:prstGeom>
        </p:spPr>
        <p:txBody>
          <a:bodyPr wrap="square">
            <a:spAutoFit/>
          </a:bodyPr>
          <a:lstStyle/>
          <a:p>
            <a:pPr>
              <a:spcAft>
                <a:spcPts val="500"/>
              </a:spcAft>
            </a:pPr>
            <a:r>
              <a:rPr lang="en-US" b="1" i="1" dirty="0">
                <a:effectLst>
                  <a:outerShdw blurRad="38100" dist="38100" dir="2700000" algn="tl">
                    <a:srgbClr val="000000">
                      <a:alpha val="43137"/>
                    </a:srgbClr>
                  </a:outerShdw>
                </a:effectLst>
              </a:rPr>
              <a:t>Rotor Dynamics and </a:t>
            </a:r>
          </a:p>
          <a:p>
            <a:pPr>
              <a:spcAft>
                <a:spcPts val="500"/>
              </a:spcAft>
            </a:pPr>
            <a:r>
              <a:rPr lang="en-US" b="1" i="1" dirty="0">
                <a:effectLst>
                  <a:outerShdw blurRad="38100" dist="38100" dir="2700000" algn="tl">
                    <a:srgbClr val="000000">
                      <a:alpha val="43137"/>
                    </a:srgbClr>
                  </a:outerShdw>
                </a:effectLst>
              </a:rPr>
              <a:t>generator dynamics</a:t>
            </a:r>
          </a:p>
        </p:txBody>
      </p:sp>
      <p:sp>
        <p:nvSpPr>
          <p:cNvPr id="17" name="Rectangle 16"/>
          <p:cNvSpPr/>
          <p:nvPr/>
        </p:nvSpPr>
        <p:spPr>
          <a:xfrm>
            <a:off x="344648" y="4348621"/>
            <a:ext cx="1582484" cy="369332"/>
          </a:xfrm>
          <a:prstGeom prst="rect">
            <a:avLst/>
          </a:prstGeom>
        </p:spPr>
        <p:txBody>
          <a:bodyPr wrap="none">
            <a:spAutoFit/>
          </a:bodyPr>
          <a:lstStyle/>
          <a:p>
            <a:r>
              <a:rPr lang="en-US" dirty="0"/>
              <a:t>Gearbox ratio</a:t>
            </a:r>
          </a:p>
        </p:txBody>
      </p:sp>
      <p:pic>
        <p:nvPicPr>
          <p:cNvPr id="243762" name="Picture 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1150310"/>
            <a:ext cx="2869088" cy="2827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Slide Number Placeholder 10"/>
          <p:cNvSpPr>
            <a:spLocks noGrp="1"/>
          </p:cNvSpPr>
          <p:nvPr>
            <p:ph type="sldNum" sz="quarter" idx="4"/>
          </p:nvPr>
        </p:nvSpPr>
        <p:spPr/>
        <p:txBody>
          <a:bodyPr/>
          <a:lstStyle/>
          <a:p>
            <a:fld id="{4A466926-17EF-4CAC-B717-1CD0EBB5093C}" type="slidenum">
              <a:rPr lang="en-US" smtClean="0"/>
              <a:t>30</a:t>
            </a:fld>
            <a:endParaRPr lang="en-US"/>
          </a:p>
        </p:txBody>
      </p:sp>
    </p:spTree>
    <p:extLst>
      <p:ext uri="{BB962C8B-B14F-4D97-AF65-F5344CB8AC3E}">
        <p14:creationId xmlns:p14="http://schemas.microsoft.com/office/powerpoint/2010/main" val="3526562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Region 2 Standard Torque Control</a:t>
            </a:r>
          </a:p>
        </p:txBody>
      </p:sp>
      <p:graphicFrame>
        <p:nvGraphicFramePr>
          <p:cNvPr id="3" name="Object 2"/>
          <p:cNvGraphicFramePr>
            <a:graphicFrameLocks noChangeAspect="1"/>
          </p:cNvGraphicFramePr>
          <p:nvPr>
            <p:extLst>
              <p:ext uri="{D42A27DB-BD31-4B8C-83A1-F6EECF244321}">
                <p14:modId xmlns:p14="http://schemas.microsoft.com/office/powerpoint/2010/main" val="1964713445"/>
              </p:ext>
            </p:extLst>
          </p:nvPr>
        </p:nvGraphicFramePr>
        <p:xfrm>
          <a:off x="1292225" y="4589463"/>
          <a:ext cx="1549400" cy="584200"/>
        </p:xfrm>
        <a:graphic>
          <a:graphicData uri="http://schemas.openxmlformats.org/presentationml/2006/ole">
            <mc:AlternateContent xmlns:mc="http://schemas.openxmlformats.org/markup-compatibility/2006">
              <mc:Choice xmlns:v="urn:schemas-microsoft-com:vml" Requires="v">
                <p:oleObj spid="_x0000_s357171" name="Equation" r:id="rId4" imgW="1549080" imgH="583920" progId="Equation.DSMT4">
                  <p:embed/>
                </p:oleObj>
              </mc:Choice>
              <mc:Fallback>
                <p:oleObj name="Equation" r:id="rId4" imgW="1549080" imgH="583920" progId="Equation.DSMT4">
                  <p:embed/>
                  <p:pic>
                    <p:nvPicPr>
                      <p:cNvPr id="0" name=""/>
                      <p:cNvPicPr/>
                      <p:nvPr/>
                    </p:nvPicPr>
                    <p:blipFill>
                      <a:blip r:embed="rId5"/>
                      <a:stretch>
                        <a:fillRect/>
                      </a:stretch>
                    </p:blipFill>
                    <p:spPr>
                      <a:xfrm>
                        <a:off x="1292225" y="4589463"/>
                        <a:ext cx="1549400" cy="584200"/>
                      </a:xfrm>
                      <a:prstGeom prst="rect">
                        <a:avLst/>
                      </a:prstGeom>
                    </p:spPr>
                  </p:pic>
                </p:oleObj>
              </mc:Fallback>
            </mc:AlternateContent>
          </a:graphicData>
        </a:graphic>
      </p:graphicFrame>
      <p:sp>
        <p:nvSpPr>
          <p:cNvPr id="4" name="TextBox 3"/>
          <p:cNvSpPr txBox="1"/>
          <p:nvPr/>
        </p:nvSpPr>
        <p:spPr>
          <a:xfrm>
            <a:off x="457199" y="3656966"/>
            <a:ext cx="4067055" cy="369332"/>
          </a:xfrm>
          <a:prstGeom prst="rect">
            <a:avLst/>
          </a:prstGeom>
          <a:noFill/>
        </p:spPr>
        <p:txBody>
          <a:bodyPr wrap="square" rtlCol="0">
            <a:spAutoFit/>
          </a:bodyPr>
          <a:lstStyle/>
          <a:p>
            <a:r>
              <a:rPr lang="en-US" dirty="0"/>
              <a:t>Region 2 standard  torque control</a:t>
            </a:r>
          </a:p>
        </p:txBody>
      </p:sp>
      <p:graphicFrame>
        <p:nvGraphicFramePr>
          <p:cNvPr id="5" name="Object 4"/>
          <p:cNvGraphicFramePr>
            <a:graphicFrameLocks noChangeAspect="1"/>
          </p:cNvGraphicFramePr>
          <p:nvPr>
            <p:extLst>
              <p:ext uri="{D42A27DB-BD31-4B8C-83A1-F6EECF244321}">
                <p14:modId xmlns:p14="http://schemas.microsoft.com/office/powerpoint/2010/main" val="3283684020"/>
              </p:ext>
            </p:extLst>
          </p:nvPr>
        </p:nvGraphicFramePr>
        <p:xfrm>
          <a:off x="660400" y="1604963"/>
          <a:ext cx="1193800" cy="508000"/>
        </p:xfrm>
        <a:graphic>
          <a:graphicData uri="http://schemas.openxmlformats.org/presentationml/2006/ole">
            <mc:AlternateContent xmlns:mc="http://schemas.openxmlformats.org/markup-compatibility/2006">
              <mc:Choice xmlns:v="urn:schemas-microsoft-com:vml" Requires="v">
                <p:oleObj spid="_x0000_s357172" name="Equation" r:id="rId6" imgW="1193760" imgH="507960" progId="Equation.DSMT4">
                  <p:embed/>
                </p:oleObj>
              </mc:Choice>
              <mc:Fallback>
                <p:oleObj name="Equation" r:id="rId6" imgW="1193760" imgH="507960" progId="Equation.DSMT4">
                  <p:embed/>
                  <p:pic>
                    <p:nvPicPr>
                      <p:cNvPr id="0" name=""/>
                      <p:cNvPicPr/>
                      <p:nvPr/>
                    </p:nvPicPr>
                    <p:blipFill>
                      <a:blip r:embed="rId7"/>
                      <a:stretch>
                        <a:fillRect/>
                      </a:stretch>
                    </p:blipFill>
                    <p:spPr>
                      <a:xfrm>
                        <a:off x="660400" y="1604963"/>
                        <a:ext cx="1193800" cy="508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904101145"/>
              </p:ext>
            </p:extLst>
          </p:nvPr>
        </p:nvGraphicFramePr>
        <p:xfrm>
          <a:off x="2676525" y="1646238"/>
          <a:ext cx="876300" cy="558800"/>
        </p:xfrm>
        <a:graphic>
          <a:graphicData uri="http://schemas.openxmlformats.org/presentationml/2006/ole">
            <mc:AlternateContent xmlns:mc="http://schemas.openxmlformats.org/markup-compatibility/2006">
              <mc:Choice xmlns:v="urn:schemas-microsoft-com:vml" Requires="v">
                <p:oleObj spid="_x0000_s357173" name="Equation" r:id="rId8" imgW="876240" imgH="558720" progId="Equation.DSMT4">
                  <p:embed/>
                </p:oleObj>
              </mc:Choice>
              <mc:Fallback>
                <p:oleObj name="Equation" r:id="rId8" imgW="876240" imgH="558720" progId="Equation.DSMT4">
                  <p:embed/>
                  <p:pic>
                    <p:nvPicPr>
                      <p:cNvPr id="0" name=""/>
                      <p:cNvPicPr/>
                      <p:nvPr/>
                    </p:nvPicPr>
                    <p:blipFill>
                      <a:blip r:embed="rId9"/>
                      <a:stretch>
                        <a:fillRect/>
                      </a:stretch>
                    </p:blipFill>
                    <p:spPr>
                      <a:xfrm>
                        <a:off x="2676525" y="1646238"/>
                        <a:ext cx="876300" cy="558800"/>
                      </a:xfrm>
                      <a:prstGeom prst="rect">
                        <a:avLst/>
                      </a:prstGeom>
                    </p:spPr>
                  </p:pic>
                </p:oleObj>
              </mc:Fallback>
            </mc:AlternateContent>
          </a:graphicData>
        </a:graphic>
      </p:graphicFrame>
      <p:grpSp>
        <p:nvGrpSpPr>
          <p:cNvPr id="7" name="Group 6"/>
          <p:cNvGrpSpPr>
            <a:grpSpLocks noChangeAspect="1"/>
          </p:cNvGrpSpPr>
          <p:nvPr/>
        </p:nvGrpSpPr>
        <p:grpSpPr>
          <a:xfrm>
            <a:off x="4294175" y="3265718"/>
            <a:ext cx="4586937" cy="2832364"/>
            <a:chOff x="3302290" y="1879538"/>
            <a:chExt cx="5575793" cy="3360092"/>
          </a:xfrm>
        </p:grpSpPr>
        <p:sp>
          <p:nvSpPr>
            <p:cNvPr id="8" name="TextBox 7"/>
            <p:cNvSpPr txBox="1"/>
            <p:nvPr/>
          </p:nvSpPr>
          <p:spPr>
            <a:xfrm>
              <a:off x="5028880" y="4871190"/>
              <a:ext cx="2422783" cy="368440"/>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Generator Speed (rpm)</a:t>
              </a:r>
            </a:p>
          </p:txBody>
        </p:sp>
        <p:sp>
          <p:nvSpPr>
            <p:cNvPr id="9" name="TextBox 8"/>
            <p:cNvSpPr txBox="1"/>
            <p:nvPr/>
          </p:nvSpPr>
          <p:spPr>
            <a:xfrm rot="10800000">
              <a:off x="3302290" y="2092304"/>
              <a:ext cx="490786" cy="2406758"/>
            </a:xfrm>
            <a:prstGeom prst="rect">
              <a:avLst/>
            </a:prstGeom>
            <a:noFill/>
          </p:spPr>
          <p:txBody>
            <a:bodyPr vert="eaVert" wrap="none" rtlCol="0">
              <a:spAutoFit/>
            </a:bodyPr>
            <a:lstStyle/>
            <a:p>
              <a:r>
                <a:rPr lang="en-US" sz="1400" b="1" dirty="0">
                  <a:latin typeface="Times New Roman" panose="02020603050405020304" pitchFamily="18" charset="0"/>
                  <a:cs typeface="Times New Roman" panose="02020603050405020304" pitchFamily="18" charset="0"/>
                </a:rPr>
                <a:t>Generator Torque (N*m)</a:t>
              </a:r>
            </a:p>
          </p:txBody>
        </p:sp>
        <p:grpSp>
          <p:nvGrpSpPr>
            <p:cNvPr id="10" name="Group 9"/>
            <p:cNvGrpSpPr>
              <a:grpSpLocks noChangeAspect="1"/>
            </p:cNvGrpSpPr>
            <p:nvPr/>
          </p:nvGrpSpPr>
          <p:grpSpPr>
            <a:xfrm>
              <a:off x="3704577" y="1879538"/>
              <a:ext cx="5173506" cy="3165090"/>
              <a:chOff x="790366" y="1450981"/>
              <a:chExt cx="7791664" cy="4766848"/>
            </a:xfrm>
          </p:grpSpPr>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11134" t="4471" r="3126" b="11196"/>
              <a:stretch/>
            </p:blipFill>
            <p:spPr>
              <a:xfrm>
                <a:off x="790366" y="1450981"/>
                <a:ext cx="7791664" cy="4336871"/>
              </a:xfrm>
              <a:prstGeom prst="rect">
                <a:avLst/>
              </a:prstGeom>
            </p:spPr>
          </p:pic>
          <p:sp>
            <p:nvSpPr>
              <p:cNvPr id="12" name="TextBox 11"/>
              <p:cNvSpPr txBox="1"/>
              <p:nvPr/>
            </p:nvSpPr>
            <p:spPr>
              <a:xfrm>
                <a:off x="1492682" y="5717457"/>
                <a:ext cx="767587" cy="499407"/>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670</a:t>
                </a:r>
                <a:endParaRPr lang="en-US"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716576" y="5718422"/>
                <a:ext cx="894098" cy="499407"/>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1161</a:t>
                </a:r>
                <a:endParaRPr lang="en-US"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350147" y="5718422"/>
                <a:ext cx="894098" cy="499407"/>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1173</a:t>
                </a:r>
                <a:endParaRPr lang="en-US" b="1" dirty="0">
                  <a:latin typeface="Times New Roman" panose="02020603050405020304" pitchFamily="18" charset="0"/>
                  <a:cs typeface="Times New Roman" panose="02020603050405020304" pitchFamily="18" charset="0"/>
                </a:endParaRPr>
              </a:p>
            </p:txBody>
          </p:sp>
          <p:sp>
            <p:nvSpPr>
              <p:cNvPr id="15" name="Rectangle 14"/>
              <p:cNvSpPr/>
              <p:nvPr/>
            </p:nvSpPr>
            <p:spPr>
              <a:xfrm>
                <a:off x="966976" y="4308558"/>
                <a:ext cx="2143337" cy="589641"/>
              </a:xfrm>
              <a:prstGeom prst="rect">
                <a:avLst/>
              </a:prstGeom>
            </p:spPr>
            <p:txBody>
              <a:bodyPr wrap="square">
                <a:spAutoFit/>
              </a:bodyPr>
              <a:lstStyle/>
              <a:p>
                <a:pPr marL="114300" lvl="2">
                  <a:buSzPct val="75000"/>
                  <a:tabLst>
                    <a:tab pos="0" algn="l"/>
                  </a:tabLst>
                </a:pPr>
                <a:r>
                  <a:rPr lang="en-US" sz="1600" b="1" i="1" dirty="0">
                    <a:solidFill>
                      <a:srgbClr val="FF0000"/>
                    </a:solidFill>
                    <a:latin typeface="+mn-lt"/>
                  </a:rPr>
                  <a:t>No power </a:t>
                </a:r>
              </a:p>
            </p:txBody>
          </p:sp>
          <p:sp>
            <p:nvSpPr>
              <p:cNvPr id="16" name="Rectangle 15"/>
              <p:cNvSpPr/>
              <p:nvPr/>
            </p:nvSpPr>
            <p:spPr>
              <a:xfrm>
                <a:off x="1172720" y="2907262"/>
                <a:ext cx="3866906" cy="880712"/>
              </a:xfrm>
              <a:prstGeom prst="rect">
                <a:avLst/>
              </a:prstGeom>
            </p:spPr>
            <p:txBody>
              <a:bodyPr wrap="square">
                <a:spAutoFit/>
              </a:bodyPr>
              <a:lstStyle/>
              <a:p>
                <a:pPr marL="114300" lvl="2" algn="ctr">
                  <a:buSzPct val="75000"/>
                </a:pPr>
                <a:r>
                  <a:rPr lang="en-US" sz="1600" b="1" i="1" dirty="0">
                    <a:solidFill>
                      <a:srgbClr val="FF0000"/>
                    </a:solidFill>
                    <a:latin typeface="+mn-lt"/>
                  </a:rPr>
                  <a:t>Optimal constant blade pitch angle</a:t>
                </a:r>
              </a:p>
            </p:txBody>
          </p:sp>
          <p:sp>
            <p:nvSpPr>
              <p:cNvPr id="17" name="Rectangle 16"/>
              <p:cNvSpPr/>
              <p:nvPr/>
            </p:nvSpPr>
            <p:spPr>
              <a:xfrm>
                <a:off x="6388594" y="4054665"/>
                <a:ext cx="2174303" cy="1251540"/>
              </a:xfrm>
              <a:prstGeom prst="rect">
                <a:avLst/>
              </a:prstGeom>
            </p:spPr>
            <p:txBody>
              <a:bodyPr wrap="square">
                <a:spAutoFit/>
              </a:bodyPr>
              <a:lstStyle/>
              <a:p>
                <a:pPr marL="114300" lvl="2" algn="ctr">
                  <a:buSzPct val="75000"/>
                </a:pPr>
                <a:r>
                  <a:rPr lang="en-US" sz="1600" b="1" i="1" dirty="0">
                    <a:solidFill>
                      <a:srgbClr val="FF0000"/>
                    </a:solidFill>
                    <a:latin typeface="+mn-lt"/>
                  </a:rPr>
                  <a:t>Rated generator speed</a:t>
                </a:r>
              </a:p>
            </p:txBody>
          </p:sp>
          <p:sp>
            <p:nvSpPr>
              <p:cNvPr id="18" name="Rectangle 17"/>
              <p:cNvSpPr/>
              <p:nvPr/>
            </p:nvSpPr>
            <p:spPr>
              <a:xfrm>
                <a:off x="3357646" y="5144213"/>
                <a:ext cx="3117608" cy="589641"/>
              </a:xfrm>
              <a:prstGeom prst="rect">
                <a:avLst/>
              </a:prstGeom>
            </p:spPr>
            <p:txBody>
              <a:bodyPr wrap="square">
                <a:spAutoFit/>
              </a:bodyPr>
              <a:lstStyle/>
              <a:p>
                <a:pPr marL="114300" lvl="2" algn="just">
                  <a:buSzPct val="75000"/>
                </a:pPr>
                <a:r>
                  <a:rPr lang="en-US" sz="1600" b="1" i="1" dirty="0">
                    <a:solidFill>
                      <a:srgbClr val="FF0000"/>
                    </a:solidFill>
                    <a:latin typeface="+mn-lt"/>
                  </a:rPr>
                  <a:t>Linear transition</a:t>
                </a:r>
              </a:p>
            </p:txBody>
          </p:sp>
          <p:sp>
            <p:nvSpPr>
              <p:cNvPr id="19" name="Rectangle 18"/>
              <p:cNvSpPr/>
              <p:nvPr/>
            </p:nvSpPr>
            <p:spPr>
              <a:xfrm>
                <a:off x="4135889" y="1662875"/>
                <a:ext cx="1668721" cy="509886"/>
              </a:xfrm>
              <a:prstGeom prst="rect">
                <a:avLst/>
              </a:prstGeom>
            </p:spPr>
            <p:txBody>
              <a:bodyPr wrap="none">
                <a:spAutoFit/>
              </a:bodyPr>
              <a:lstStyle/>
              <a:p>
                <a:r>
                  <a:rPr lang="en-US" sz="1600" b="1" i="1" dirty="0">
                    <a:solidFill>
                      <a:srgbClr val="92D050"/>
                    </a:solidFill>
                    <a:effectLst>
                      <a:outerShdw blurRad="38100" dist="38100" dir="2700000" algn="tl">
                        <a:srgbClr val="000000">
                          <a:alpha val="43137"/>
                        </a:srgbClr>
                      </a:outerShdw>
                    </a:effectLst>
                  </a:rPr>
                  <a:t>Region 3 </a:t>
                </a:r>
                <a:endParaRPr lang="en-US" sz="1600" dirty="0">
                  <a:solidFill>
                    <a:srgbClr val="92D050"/>
                  </a:solidFill>
                </a:endParaRPr>
              </a:p>
            </p:txBody>
          </p:sp>
          <p:sp>
            <p:nvSpPr>
              <p:cNvPr id="20" name="Rectangle 19"/>
              <p:cNvSpPr/>
              <p:nvPr/>
            </p:nvSpPr>
            <p:spPr>
              <a:xfrm>
                <a:off x="3759261" y="4767850"/>
                <a:ext cx="2185366" cy="509886"/>
              </a:xfrm>
              <a:prstGeom prst="rect">
                <a:avLst/>
              </a:prstGeom>
            </p:spPr>
            <p:txBody>
              <a:bodyPr wrap="none">
                <a:spAutoFit/>
              </a:bodyPr>
              <a:lstStyle/>
              <a:p>
                <a:r>
                  <a:rPr lang="en-US" sz="1600" b="1" i="1" dirty="0">
                    <a:solidFill>
                      <a:srgbClr val="FFC000"/>
                    </a:solidFill>
                    <a:effectLst>
                      <a:outerShdw blurRad="38100" dist="38100" dir="2700000" algn="tl">
                        <a:srgbClr val="000000">
                          <a:alpha val="43137"/>
                        </a:srgbClr>
                      </a:outerShdw>
                    </a:effectLst>
                  </a:rPr>
                  <a:t>Region 2 1/2 </a:t>
                </a:r>
                <a:endParaRPr lang="en-US" sz="1600" dirty="0">
                  <a:solidFill>
                    <a:srgbClr val="FFC000"/>
                  </a:solidFill>
                </a:endParaRPr>
              </a:p>
            </p:txBody>
          </p:sp>
          <p:sp>
            <p:nvSpPr>
              <p:cNvPr id="21" name="Rectangle 20"/>
              <p:cNvSpPr/>
              <p:nvPr/>
            </p:nvSpPr>
            <p:spPr>
              <a:xfrm>
                <a:off x="2417121" y="2413236"/>
                <a:ext cx="1709762" cy="556240"/>
              </a:xfrm>
              <a:prstGeom prst="rect">
                <a:avLst/>
              </a:prstGeom>
            </p:spPr>
            <p:txBody>
              <a:bodyPr wrap="none">
                <a:spAutoFit/>
              </a:bodyPr>
              <a:lstStyle/>
              <a:p>
                <a:r>
                  <a:rPr lang="en-US" sz="1600" b="1" i="1" dirty="0">
                    <a:solidFill>
                      <a:srgbClr val="CC00CC"/>
                    </a:solidFill>
                    <a:effectLst>
                      <a:outerShdw blurRad="38100" dist="38100" dir="2700000" algn="tl">
                        <a:srgbClr val="000000">
                          <a:alpha val="43137"/>
                        </a:srgbClr>
                      </a:outerShdw>
                    </a:effectLst>
                  </a:rPr>
                  <a:t>Region</a:t>
                </a:r>
                <a:r>
                  <a:rPr lang="en-US" b="1" i="1" dirty="0">
                    <a:solidFill>
                      <a:srgbClr val="FF0000"/>
                    </a:solidFill>
                    <a:effectLst>
                      <a:outerShdw blurRad="38100" dist="38100" dir="2700000" algn="tl">
                        <a:srgbClr val="000000">
                          <a:alpha val="43137"/>
                        </a:srgbClr>
                      </a:outerShdw>
                    </a:effectLst>
                  </a:rPr>
                  <a:t> </a:t>
                </a:r>
                <a:r>
                  <a:rPr lang="en-US" b="1" i="1" dirty="0">
                    <a:solidFill>
                      <a:srgbClr val="CC00CC"/>
                    </a:solidFill>
                    <a:effectLst>
                      <a:outerShdw blurRad="38100" dist="38100" dir="2700000" algn="tl">
                        <a:srgbClr val="000000">
                          <a:alpha val="43137"/>
                        </a:srgbClr>
                      </a:outerShdw>
                    </a:effectLst>
                  </a:rPr>
                  <a:t>2</a:t>
                </a:r>
                <a:r>
                  <a:rPr lang="en-US" b="1" i="1" dirty="0">
                    <a:solidFill>
                      <a:srgbClr val="FF0000"/>
                    </a:solidFill>
                    <a:effectLst>
                      <a:outerShdw blurRad="38100" dist="38100" dir="2700000" algn="tl">
                        <a:srgbClr val="000000">
                          <a:alpha val="43137"/>
                        </a:srgbClr>
                      </a:outerShdw>
                    </a:effectLst>
                  </a:rPr>
                  <a:t> </a:t>
                </a:r>
                <a:endParaRPr lang="en-US" dirty="0">
                  <a:solidFill>
                    <a:srgbClr val="FF0000"/>
                  </a:solidFill>
                </a:endParaRPr>
              </a:p>
            </p:txBody>
          </p:sp>
          <p:sp>
            <p:nvSpPr>
              <p:cNvPr id="22" name="Rectangle 21"/>
              <p:cNvSpPr/>
              <p:nvPr/>
            </p:nvSpPr>
            <p:spPr>
              <a:xfrm>
                <a:off x="1235257" y="3956235"/>
                <a:ext cx="1668720" cy="509885"/>
              </a:xfrm>
              <a:prstGeom prst="rect">
                <a:avLst/>
              </a:prstGeom>
            </p:spPr>
            <p:txBody>
              <a:bodyPr wrap="none">
                <a:spAutoFit/>
              </a:bodyPr>
              <a:lstStyle/>
              <a:p>
                <a:r>
                  <a:rPr lang="en-US" sz="1600" b="1" i="1" dirty="0">
                    <a:solidFill>
                      <a:srgbClr val="0070C0"/>
                    </a:solidFill>
                    <a:effectLst>
                      <a:outerShdw blurRad="38100" dist="38100" dir="2700000" algn="tl">
                        <a:srgbClr val="000000">
                          <a:alpha val="43137"/>
                        </a:srgbClr>
                      </a:outerShdw>
                    </a:effectLst>
                  </a:rPr>
                  <a:t>Region 1 </a:t>
                </a:r>
                <a:endParaRPr lang="en-US" sz="1600" dirty="0">
                  <a:solidFill>
                    <a:srgbClr val="0070C0"/>
                  </a:solidFill>
                </a:endParaRPr>
              </a:p>
            </p:txBody>
          </p:sp>
        </p:grpSp>
      </p:grpSp>
      <p:graphicFrame>
        <p:nvGraphicFramePr>
          <p:cNvPr id="23" name="Object 22"/>
          <p:cNvGraphicFramePr>
            <a:graphicFrameLocks noChangeAspect="1"/>
          </p:cNvGraphicFramePr>
          <p:nvPr>
            <p:extLst>
              <p:ext uri="{D42A27DB-BD31-4B8C-83A1-F6EECF244321}">
                <p14:modId xmlns:p14="http://schemas.microsoft.com/office/powerpoint/2010/main" val="825985592"/>
              </p:ext>
            </p:extLst>
          </p:nvPr>
        </p:nvGraphicFramePr>
        <p:xfrm>
          <a:off x="1457325" y="2328863"/>
          <a:ext cx="1143000" cy="304800"/>
        </p:xfrm>
        <a:graphic>
          <a:graphicData uri="http://schemas.openxmlformats.org/presentationml/2006/ole">
            <mc:AlternateContent xmlns:mc="http://schemas.openxmlformats.org/markup-compatibility/2006">
              <mc:Choice xmlns:v="urn:schemas-microsoft-com:vml" Requires="v">
                <p:oleObj spid="_x0000_s357174" name="Equation" r:id="rId11" imgW="1143000" imgH="304560" progId="Equation.DSMT4">
                  <p:embed/>
                </p:oleObj>
              </mc:Choice>
              <mc:Fallback>
                <p:oleObj name="Equation" r:id="rId11" imgW="1143000" imgH="304560" progId="Equation.DSMT4">
                  <p:embed/>
                  <p:pic>
                    <p:nvPicPr>
                      <p:cNvPr id="0" name=""/>
                      <p:cNvPicPr>
                        <a:picLocks noChangeAspect="1" noChangeArrowheads="1"/>
                      </p:cNvPicPr>
                      <p:nvPr/>
                    </p:nvPicPr>
                    <p:blipFill>
                      <a:blip r:embed="rId12"/>
                      <a:srcRect/>
                      <a:stretch>
                        <a:fillRect/>
                      </a:stretch>
                    </p:blipFill>
                    <p:spPr bwMode="auto">
                      <a:xfrm>
                        <a:off x="1457325" y="2328863"/>
                        <a:ext cx="1143000" cy="304800"/>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836394217"/>
              </p:ext>
            </p:extLst>
          </p:nvPr>
        </p:nvGraphicFramePr>
        <p:xfrm>
          <a:off x="989013" y="2871788"/>
          <a:ext cx="2120900" cy="660400"/>
        </p:xfrm>
        <a:graphic>
          <a:graphicData uri="http://schemas.openxmlformats.org/presentationml/2006/ole">
            <mc:AlternateContent xmlns:mc="http://schemas.openxmlformats.org/markup-compatibility/2006">
              <mc:Choice xmlns:v="urn:schemas-microsoft-com:vml" Requires="v">
                <p:oleObj spid="_x0000_s357175" name="Equation" r:id="rId13" imgW="2120760" imgH="660240" progId="Equation.DSMT4">
                  <p:embed/>
                </p:oleObj>
              </mc:Choice>
              <mc:Fallback>
                <p:oleObj name="Equation" r:id="rId13" imgW="2120760" imgH="660240" progId="Equation.DSMT4">
                  <p:embed/>
                  <p:pic>
                    <p:nvPicPr>
                      <p:cNvPr id="0" name=""/>
                      <p:cNvPicPr>
                        <a:picLocks noChangeAspect="1" noChangeArrowheads="1"/>
                      </p:cNvPicPr>
                      <p:nvPr/>
                    </p:nvPicPr>
                    <p:blipFill>
                      <a:blip r:embed="rId14"/>
                      <a:srcRect/>
                      <a:stretch>
                        <a:fillRect/>
                      </a:stretch>
                    </p:blipFill>
                    <p:spPr bwMode="auto">
                      <a:xfrm>
                        <a:off x="989013" y="2871788"/>
                        <a:ext cx="2120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596610301"/>
              </p:ext>
            </p:extLst>
          </p:nvPr>
        </p:nvGraphicFramePr>
        <p:xfrm>
          <a:off x="803275" y="5205413"/>
          <a:ext cx="3136900" cy="635000"/>
        </p:xfrm>
        <a:graphic>
          <a:graphicData uri="http://schemas.openxmlformats.org/presentationml/2006/ole">
            <mc:AlternateContent xmlns:mc="http://schemas.openxmlformats.org/markup-compatibility/2006">
              <mc:Choice xmlns:v="urn:schemas-microsoft-com:vml" Requires="v">
                <p:oleObj spid="_x0000_s357176" name="Equation" r:id="rId15" imgW="3136680" imgH="634680" progId="Equation.DSMT4">
                  <p:embed/>
                </p:oleObj>
              </mc:Choice>
              <mc:Fallback>
                <p:oleObj name="Equation" r:id="rId15" imgW="3136680" imgH="634680" progId="Equation.DSMT4">
                  <p:embed/>
                  <p:pic>
                    <p:nvPicPr>
                      <p:cNvPr id="0" name=""/>
                      <p:cNvPicPr/>
                      <p:nvPr/>
                    </p:nvPicPr>
                    <p:blipFill>
                      <a:blip r:embed="rId16"/>
                      <a:stretch>
                        <a:fillRect/>
                      </a:stretch>
                    </p:blipFill>
                    <p:spPr>
                      <a:xfrm>
                        <a:off x="803275" y="5205413"/>
                        <a:ext cx="3136900" cy="6350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4100588800"/>
              </p:ext>
            </p:extLst>
          </p:nvPr>
        </p:nvGraphicFramePr>
        <p:xfrm>
          <a:off x="1690626" y="4156518"/>
          <a:ext cx="800100" cy="330200"/>
        </p:xfrm>
        <a:graphic>
          <a:graphicData uri="http://schemas.openxmlformats.org/presentationml/2006/ole">
            <mc:AlternateContent xmlns:mc="http://schemas.openxmlformats.org/markup-compatibility/2006">
              <mc:Choice xmlns:v="urn:schemas-microsoft-com:vml" Requires="v">
                <p:oleObj spid="_x0000_s357177" name="Equation" r:id="rId17" imgW="799920" imgH="330120" progId="Equation.DSMT4">
                  <p:embed/>
                </p:oleObj>
              </mc:Choice>
              <mc:Fallback>
                <p:oleObj name="Equation" r:id="rId17" imgW="799920" imgH="330120" progId="Equation.DSMT4">
                  <p:embed/>
                  <p:pic>
                    <p:nvPicPr>
                      <p:cNvPr id="0" name=""/>
                      <p:cNvPicPr/>
                      <p:nvPr/>
                    </p:nvPicPr>
                    <p:blipFill>
                      <a:blip r:embed="rId18"/>
                      <a:stretch>
                        <a:fillRect/>
                      </a:stretch>
                    </p:blipFill>
                    <p:spPr>
                      <a:xfrm>
                        <a:off x="1690626" y="4156518"/>
                        <a:ext cx="800100" cy="330200"/>
                      </a:xfrm>
                      <a:prstGeom prst="rect">
                        <a:avLst/>
                      </a:prstGeom>
                    </p:spPr>
                  </p:pic>
                </p:oleObj>
              </mc:Fallback>
            </mc:AlternateContent>
          </a:graphicData>
        </a:graphic>
      </p:graphicFrame>
      <p:pic>
        <p:nvPicPr>
          <p:cNvPr id="27" name="Picture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74574" y="866775"/>
            <a:ext cx="2366084" cy="2136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8" name="TextBox 27"/>
              <p:cNvSpPr txBox="1"/>
              <p:nvPr/>
            </p:nvSpPr>
            <p:spPr>
              <a:xfrm>
                <a:off x="653102" y="966305"/>
                <a:ext cx="2847975" cy="485582"/>
              </a:xfrm>
              <a:prstGeom prst="rect">
                <a:avLst/>
              </a:prstGeom>
              <a:noFill/>
            </p:spPr>
            <p:txBody>
              <a:bodyPr wrap="square" rtlCol="0">
                <a:spAutoFit/>
              </a:bodyPr>
              <a:lstStyle/>
              <a:p>
                <a:r>
                  <a:rPr lang="en-US" dirty="0"/>
                  <a:t>TSR:</a:t>
                </a:r>
                <a14:m>
                  <m:oMath xmlns:m="http://schemas.openxmlformats.org/officeDocument/2006/math">
                    <m:r>
                      <a:rPr lang="en-US" b="0" i="0" smtClean="0">
                        <a:latin typeface="Cambria Math"/>
                        <a:ea typeface="Cambria Math"/>
                      </a:rPr>
                      <m:t>     </m:t>
                    </m:r>
                    <m:r>
                      <a:rPr lang="en-US" i="1" smtClean="0">
                        <a:latin typeface="Cambria Math"/>
                        <a:ea typeface="Cambria Math"/>
                      </a:rPr>
                      <m:t>𝜆</m:t>
                    </m:r>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𝜔</m:t>
                        </m:r>
                        <m:r>
                          <a:rPr lang="en-US" b="0" i="1" smtClean="0">
                            <a:latin typeface="Cambria Math"/>
                            <a:ea typeface="Cambria Math"/>
                          </a:rPr>
                          <m:t>𝑅</m:t>
                        </m:r>
                      </m:num>
                      <m:den>
                        <m:r>
                          <a:rPr lang="en-US" b="0" i="1" smtClean="0">
                            <a:latin typeface="Cambria Math"/>
                            <a:ea typeface="Cambria Math"/>
                          </a:rPr>
                          <m:t>𝑣</m:t>
                        </m:r>
                      </m:den>
                    </m:f>
                  </m:oMath>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53102" y="966305"/>
                <a:ext cx="2847975" cy="485582"/>
              </a:xfrm>
              <a:prstGeom prst="rect">
                <a:avLst/>
              </a:prstGeom>
              <a:blipFill rotWithShape="1">
                <a:blip r:embed="rId20"/>
                <a:stretch>
                  <a:fillRect l="-1713" b="-7595"/>
                </a:stretch>
              </a:blipFill>
            </p:spPr>
            <p:txBody>
              <a:bodyPr/>
              <a:lstStyle/>
              <a:p>
                <a:r>
                  <a:rPr lang="en-US">
                    <a:noFill/>
                  </a:rPr>
                  <a:t> </a:t>
                </a:r>
              </a:p>
            </p:txBody>
          </p:sp>
        </mc:Fallback>
      </mc:AlternateContent>
      <p:sp>
        <p:nvSpPr>
          <p:cNvPr id="29" name="Slide Number Placeholder 28"/>
          <p:cNvSpPr>
            <a:spLocks noGrp="1"/>
          </p:cNvSpPr>
          <p:nvPr>
            <p:ph type="sldNum" sz="quarter" idx="4"/>
          </p:nvPr>
        </p:nvSpPr>
        <p:spPr/>
        <p:txBody>
          <a:bodyPr/>
          <a:lstStyle/>
          <a:p>
            <a:fld id="{4A466926-17EF-4CAC-B717-1CD0EBB5093C}" type="slidenum">
              <a:rPr lang="en-US" smtClean="0"/>
              <a:t>31</a:t>
            </a:fld>
            <a:endParaRPr lang="en-US"/>
          </a:p>
        </p:txBody>
      </p:sp>
    </p:spTree>
    <p:extLst>
      <p:ext uri="{BB962C8B-B14F-4D97-AF65-F5344CB8AC3E}">
        <p14:creationId xmlns:p14="http://schemas.microsoft.com/office/powerpoint/2010/main" val="58166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71500" y="1181100"/>
            <a:ext cx="4857750" cy="85725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831" y="1094377"/>
            <a:ext cx="3282512" cy="2649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7486650" y="2624747"/>
                <a:ext cx="1286876" cy="276999"/>
              </a:xfrm>
              <a:prstGeom prst="rect">
                <a:avLst/>
              </a:prstGeom>
              <a:noFill/>
            </p:spPr>
            <p:txBody>
              <a:bodyPr wrap="square" rtlCol="0">
                <a:spAutoFit/>
              </a:bodyPr>
              <a:lstStyle/>
              <a:p>
                <a14:m>
                  <m:oMath xmlns:m="http://schemas.openxmlformats.org/officeDocument/2006/math">
                    <m:r>
                      <a:rPr lang="en-US" sz="1200" i="1" smtClean="0">
                        <a:latin typeface="Cambria Math"/>
                        <a:ea typeface="Cambria Math"/>
                      </a:rPr>
                      <m:t>𝛽</m:t>
                    </m:r>
                    <m:r>
                      <a:rPr lang="en-US" sz="1200" b="0" i="1" smtClean="0">
                        <a:latin typeface="Cambria Math"/>
                        <a:ea typeface="Cambria Math"/>
                      </a:rPr>
                      <m:t>=0</m:t>
                    </m:r>
                  </m:oMath>
                </a14:m>
                <a:r>
                  <a:rPr lang="en-US" sz="1200" dirty="0"/>
                  <a:t>,</a:t>
                </a:r>
                <a:r>
                  <a:rPr lang="en-US" sz="1200" dirty="0">
                    <a:ea typeface="Cambria Math"/>
                  </a:rPr>
                  <a:t> </a:t>
                </a:r>
                <a14:m>
                  <m:oMath xmlns:m="http://schemas.openxmlformats.org/officeDocument/2006/math">
                    <m:sSub>
                      <m:sSubPr>
                        <m:ctrlPr>
                          <a:rPr lang="en-US" sz="1200" i="1">
                            <a:latin typeface="Cambria Math"/>
                            <a:ea typeface="Cambria Math"/>
                          </a:rPr>
                        </m:ctrlPr>
                      </m:sSubPr>
                      <m:e>
                        <m:r>
                          <a:rPr lang="en-US" sz="1200" i="1">
                            <a:latin typeface="Cambria Math"/>
                            <a:ea typeface="Cambria Math"/>
                          </a:rPr>
                          <m:t>𝜆</m:t>
                        </m:r>
                        <m:r>
                          <m:rPr>
                            <m:nor/>
                          </m:rPr>
                          <a:rPr lang="en-US" sz="1200" dirty="0"/>
                          <m:t> </m:t>
                        </m:r>
                      </m:e>
                      <m:sub>
                        <m:r>
                          <a:rPr lang="en-US" sz="1200" i="1">
                            <a:latin typeface="Cambria Math"/>
                            <a:ea typeface="Cambria Math"/>
                          </a:rPr>
                          <m:t>∗</m:t>
                        </m:r>
                      </m:sub>
                    </m:sSub>
                  </m:oMath>
                </a14:m>
                <a:r>
                  <a:rPr lang="en-US" sz="1200" dirty="0"/>
                  <a:t>=7.5</a:t>
                </a:r>
              </a:p>
            </p:txBody>
          </p:sp>
        </mc:Choice>
        <mc:Fallback xmlns="">
          <p:sp>
            <p:nvSpPr>
              <p:cNvPr id="2" name="TextBox 1"/>
              <p:cNvSpPr txBox="1">
                <a:spLocks noRot="1" noChangeAspect="1" noMove="1" noResize="1" noEditPoints="1" noAdjustHandles="1" noChangeArrowheads="1" noChangeShapeType="1" noTextEdit="1"/>
              </p:cNvSpPr>
              <p:nvPr/>
            </p:nvSpPr>
            <p:spPr>
              <a:xfrm>
                <a:off x="7486650" y="2624747"/>
                <a:ext cx="1286876" cy="276999"/>
              </a:xfrm>
              <a:prstGeom prst="rect">
                <a:avLst/>
              </a:prstGeom>
              <a:blipFill rotWithShape="1">
                <a:blip r:embed="rId4"/>
                <a:stretch>
                  <a:fillRect t="-2222" b="-15556"/>
                </a:stretch>
              </a:blipFill>
            </p:spPr>
            <p:txBody>
              <a:bodyPr/>
              <a:lstStyle/>
              <a:p>
                <a:r>
                  <a:rPr lang="en-US">
                    <a:noFill/>
                  </a:rPr>
                  <a:t> </a:t>
                </a:r>
              </a:p>
            </p:txBody>
          </p:sp>
        </mc:Fallback>
      </mc:AlternateContent>
      <p:sp>
        <p:nvSpPr>
          <p:cNvPr id="3" name="TextBox 2"/>
          <p:cNvSpPr txBox="1"/>
          <p:nvPr/>
        </p:nvSpPr>
        <p:spPr>
          <a:xfrm>
            <a:off x="478263" y="2857500"/>
            <a:ext cx="2578864" cy="369332"/>
          </a:xfrm>
          <a:prstGeom prst="rect">
            <a:avLst/>
          </a:prstGeom>
          <a:noFill/>
        </p:spPr>
        <p:txBody>
          <a:bodyPr wrap="square" rtlCol="0">
            <a:spAutoFit/>
          </a:bodyPr>
          <a:lstStyle/>
          <a:p>
            <a:r>
              <a:rPr lang="en-US" dirty="0"/>
              <a:t>The curve (dotted line)</a:t>
            </a:r>
          </a:p>
        </p:txBody>
      </p:sp>
      <p:graphicFrame>
        <p:nvGraphicFramePr>
          <p:cNvPr id="4" name="Object 3"/>
          <p:cNvGraphicFramePr>
            <a:graphicFrameLocks noChangeAspect="1"/>
          </p:cNvGraphicFramePr>
          <p:nvPr>
            <p:extLst>
              <p:ext uri="{D42A27DB-BD31-4B8C-83A1-F6EECF244321}">
                <p14:modId xmlns:p14="http://schemas.microsoft.com/office/powerpoint/2010/main" val="1048468932"/>
              </p:ext>
            </p:extLst>
          </p:nvPr>
        </p:nvGraphicFramePr>
        <p:xfrm>
          <a:off x="3730625" y="2781300"/>
          <a:ext cx="1714500" cy="584200"/>
        </p:xfrm>
        <a:graphic>
          <a:graphicData uri="http://schemas.openxmlformats.org/presentationml/2006/ole">
            <mc:AlternateContent xmlns:mc="http://schemas.openxmlformats.org/markup-compatibility/2006">
              <mc:Choice xmlns:v="urn:schemas-microsoft-com:vml" Requires="v">
                <p:oleObj spid="_x0000_s359712" name="Equation" r:id="rId5" imgW="1714320" imgH="583920" progId="Equation.DSMT4">
                  <p:embed/>
                </p:oleObj>
              </mc:Choice>
              <mc:Fallback>
                <p:oleObj name="Equation" r:id="rId5" imgW="1714320" imgH="583920" progId="Equation.DSMT4">
                  <p:embed/>
                  <p:pic>
                    <p:nvPicPr>
                      <p:cNvPr id="0" name=""/>
                      <p:cNvPicPr>
                        <a:picLocks noChangeAspect="1" noChangeArrowheads="1"/>
                      </p:cNvPicPr>
                      <p:nvPr/>
                    </p:nvPicPr>
                    <p:blipFill>
                      <a:blip r:embed="rId6"/>
                      <a:srcRect/>
                      <a:stretch>
                        <a:fillRect/>
                      </a:stretch>
                    </p:blipFill>
                    <p:spPr bwMode="auto">
                      <a:xfrm>
                        <a:off x="3730625" y="2781300"/>
                        <a:ext cx="1714500" cy="584200"/>
                      </a:xfrm>
                      <a:prstGeom prst="rect">
                        <a:avLst/>
                      </a:prstGeom>
                      <a:solidFill>
                        <a:schemeClr val="tx2">
                          <a:lumMod val="20000"/>
                          <a:lumOff val="80000"/>
                        </a:schemeClr>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5" name="TextBox 4"/>
              <p:cNvSpPr txBox="1"/>
              <p:nvPr/>
            </p:nvSpPr>
            <p:spPr>
              <a:xfrm>
                <a:off x="478263" y="3291959"/>
                <a:ext cx="3533776" cy="369332"/>
              </a:xfrm>
              <a:prstGeom prst="rect">
                <a:avLst/>
              </a:prstGeom>
              <a:noFill/>
            </p:spPr>
            <p:txBody>
              <a:bodyPr wrap="square" rtlCol="0">
                <a:spAutoFit/>
              </a:bodyPr>
              <a:lstStyle/>
              <a:p>
                <a:r>
                  <a:rPr lang="en-US" dirty="0"/>
                  <a:t>The solid line </a:t>
                </a:r>
                <a14:m>
                  <m:oMath xmlns:m="http://schemas.openxmlformats.org/officeDocument/2006/math">
                    <m:r>
                      <m:rPr>
                        <m:sty m:val="p"/>
                      </m:rPr>
                      <a:rPr lang="en-US" b="0" i="0" smtClean="0">
                        <a:latin typeface="Cambria Math"/>
                        <a:ea typeface="Cambria Math"/>
                      </a:rPr>
                      <m:t>Cp</m:t>
                    </m:r>
                    <m:r>
                      <a:rPr lang="en-US" b="0" i="0" smtClean="0">
                        <a:latin typeface="Cambria Math"/>
                        <a:ea typeface="Cambria Math"/>
                      </a:rPr>
                      <m:t>(</m:t>
                    </m:r>
                    <m:r>
                      <a:rPr lang="en-US" i="1">
                        <a:latin typeface="Cambria Math"/>
                        <a:ea typeface="Cambria Math"/>
                      </a:rPr>
                      <m:t>𝛽</m:t>
                    </m:r>
                    <m:r>
                      <a:rPr lang="en-US" i="1">
                        <a:latin typeface="Cambria Math"/>
                        <a:ea typeface="Cambria Math"/>
                      </a:rPr>
                      <m:t>=0)</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78263" y="3291959"/>
                <a:ext cx="3533776" cy="369332"/>
              </a:xfrm>
              <a:prstGeom prst="rect">
                <a:avLst/>
              </a:prstGeom>
              <a:blipFill rotWithShape="1">
                <a:blip r:embed="rId7"/>
                <a:stretch>
                  <a:fillRect l="-1379" t="-8197" b="-24590"/>
                </a:stretch>
              </a:blipFill>
            </p:spPr>
            <p:txBody>
              <a:bodyPr/>
              <a:lstStyle/>
              <a:p>
                <a:r>
                  <a:rPr lang="en-US">
                    <a:noFill/>
                  </a:rPr>
                  <a:t> </a:t>
                </a:r>
              </a:p>
            </p:txBody>
          </p:sp>
        </mc:Fallback>
      </mc:AlternateContent>
      <p:sp>
        <p:nvSpPr>
          <p:cNvPr id="6" name="Rectangle 5"/>
          <p:cNvSpPr/>
          <p:nvPr/>
        </p:nvSpPr>
        <p:spPr>
          <a:xfrm>
            <a:off x="6724651" y="1323974"/>
            <a:ext cx="842916" cy="1781175"/>
          </a:xfrm>
          <a:prstGeom prst="rect">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4208288227"/>
              </p:ext>
            </p:extLst>
          </p:nvPr>
        </p:nvGraphicFramePr>
        <p:xfrm>
          <a:off x="796925" y="4582723"/>
          <a:ext cx="1054100" cy="203200"/>
        </p:xfrm>
        <a:graphic>
          <a:graphicData uri="http://schemas.openxmlformats.org/presentationml/2006/ole">
            <mc:AlternateContent xmlns:mc="http://schemas.openxmlformats.org/markup-compatibility/2006">
              <mc:Choice xmlns:v="urn:schemas-microsoft-com:vml" Requires="v">
                <p:oleObj spid="_x0000_s359713" name="Equation" r:id="rId8" imgW="1054080" imgH="203040" progId="Equation.DSMT4">
                  <p:embed/>
                </p:oleObj>
              </mc:Choice>
              <mc:Fallback>
                <p:oleObj name="Equation" r:id="rId8" imgW="1054080" imgH="203040" progId="Equation.DSMT4">
                  <p:embed/>
                  <p:pic>
                    <p:nvPicPr>
                      <p:cNvPr id="0" name=""/>
                      <p:cNvPicPr/>
                      <p:nvPr/>
                    </p:nvPicPr>
                    <p:blipFill>
                      <a:blip r:embed="rId9"/>
                      <a:stretch>
                        <a:fillRect/>
                      </a:stretch>
                    </p:blipFill>
                    <p:spPr>
                      <a:xfrm>
                        <a:off x="796925" y="4582723"/>
                        <a:ext cx="1054100" cy="203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Rectangle 10"/>
              <p:cNvSpPr/>
              <p:nvPr/>
            </p:nvSpPr>
            <p:spPr>
              <a:xfrm>
                <a:off x="480674" y="4520684"/>
                <a:ext cx="6848413" cy="369332"/>
              </a:xfrm>
              <a:prstGeom prst="rect">
                <a:avLst/>
              </a:prstGeom>
            </p:spPr>
            <p:txBody>
              <a:bodyPr wrap="none">
                <a:spAutoFit/>
              </a:bodyPr>
              <a:lstStyle/>
              <a:p>
                <a:pPr marL="285750" indent="-285750">
                  <a:buFont typeface="Wingdings" panose="05000000000000000000" pitchFamily="2" charset="2"/>
                  <a:buChar char="v"/>
                </a:pPr>
                <a:r>
                  <a:rPr lang="en-US" dirty="0"/>
                  <a:t>                 ,                   , </a:t>
                </a:r>
                <a14:m>
                  <m:oMath xmlns:m="http://schemas.openxmlformats.org/officeDocument/2006/math">
                    <m:acc>
                      <m:accPr>
                        <m:chr m:val="̇"/>
                        <m:ctrlPr>
                          <a:rPr lang="en-US" i="1" dirty="0">
                            <a:latin typeface="Cambria Math"/>
                          </a:rPr>
                        </m:ctrlPr>
                      </m:accPr>
                      <m:e>
                        <m:sSub>
                          <m:sSubPr>
                            <m:ctrlPr>
                              <a:rPr lang="en-US" i="1" dirty="0">
                                <a:latin typeface="Cambria Math"/>
                                <a:ea typeface="Cambria Math"/>
                              </a:rPr>
                            </m:ctrlPr>
                          </m:sSubPr>
                          <m:e>
                            <m:r>
                              <a:rPr lang="en-US" i="1" dirty="0">
                                <a:latin typeface="Cambria Math"/>
                                <a:ea typeface="Cambria Math"/>
                              </a:rPr>
                              <m:t>𝜔</m:t>
                            </m:r>
                          </m:e>
                          <m:sub>
                            <m:r>
                              <a:rPr lang="en-US" i="1" dirty="0">
                                <a:latin typeface="Cambria Math"/>
                                <a:ea typeface="Cambria Math"/>
                              </a:rPr>
                              <m:t>𝑟</m:t>
                            </m:r>
                          </m:sub>
                        </m:sSub>
                        <m:r>
                          <a:rPr lang="en-US" i="1">
                            <a:latin typeface="Cambria Math"/>
                            <a:ea typeface="Cambria Math"/>
                          </a:rPr>
                          <m:t>&gt;</m:t>
                        </m:r>
                      </m:e>
                    </m:acc>
                    <m:r>
                      <a:rPr lang="en-US" i="1" dirty="0">
                        <a:latin typeface="Cambria Math"/>
                        <a:ea typeface="Cambria Math"/>
                      </a:rPr>
                      <m:t>0</m:t>
                    </m:r>
                    <m:r>
                      <m:rPr>
                        <m:nor/>
                      </m:rPr>
                      <a:rPr lang="en-US" dirty="0"/>
                      <m:t>, </m:t>
                    </m:r>
                    <m:r>
                      <a:rPr lang="en-US" i="1">
                        <a:latin typeface="Cambria Math"/>
                        <a:ea typeface="Cambria Math"/>
                      </a:rPr>
                      <m:t>𝜆</m:t>
                    </m:r>
                    <m:sSub>
                      <m:sSubPr>
                        <m:ctrlPr>
                          <a:rPr lang="en-US" i="1">
                            <a:latin typeface="Cambria Math"/>
                            <a:ea typeface="Cambria Math"/>
                          </a:rPr>
                        </m:ctrlPr>
                      </m:sSubPr>
                      <m:e>
                        <m:r>
                          <a:rPr lang="en-US" i="1">
                            <a:latin typeface="Cambria Math"/>
                            <a:ea typeface="Cambria Math"/>
                          </a:rPr>
                          <m:t>&lt;</m:t>
                        </m:r>
                        <m:r>
                          <a:rPr lang="en-US" i="1">
                            <a:latin typeface="Cambria Math"/>
                            <a:ea typeface="Cambria Math"/>
                          </a:rPr>
                          <m:t>𝜆</m:t>
                        </m:r>
                        <m:r>
                          <m:rPr>
                            <m:nor/>
                          </m:rPr>
                          <a:rPr lang="en-US" dirty="0"/>
                          <m:t> </m:t>
                        </m:r>
                      </m:e>
                      <m:sub>
                        <m:r>
                          <a:rPr lang="en-US" i="1">
                            <a:latin typeface="Cambria Math"/>
                            <a:ea typeface="Cambria Math"/>
                          </a:rPr>
                          <m:t>∗</m:t>
                        </m:r>
                      </m:sub>
                    </m:sSub>
                  </m:oMath>
                </a14:m>
                <a:r>
                  <a:rPr lang="en-US" dirty="0"/>
                  <a:t>, it will accelerate to </a:t>
                </a:r>
                <a14:m>
                  <m:oMath xmlns:m="http://schemas.openxmlformats.org/officeDocument/2006/math">
                    <m:sSub>
                      <m:sSubPr>
                        <m:ctrlPr>
                          <a:rPr lang="en-US" i="1">
                            <a:latin typeface="Cambria Math"/>
                            <a:ea typeface="Cambria Math"/>
                          </a:rPr>
                        </m:ctrlPr>
                      </m:sSubPr>
                      <m:e>
                        <m:r>
                          <a:rPr lang="en-US" i="1">
                            <a:latin typeface="Cambria Math"/>
                            <a:ea typeface="Cambria Math"/>
                          </a:rPr>
                          <m:t>𝜆</m:t>
                        </m:r>
                        <m:r>
                          <m:rPr>
                            <m:nor/>
                          </m:rPr>
                          <a:rPr lang="en-US" dirty="0"/>
                          <m:t> </m:t>
                        </m:r>
                      </m:e>
                      <m:sub>
                        <m:r>
                          <a:rPr lang="en-US" i="1">
                            <a:latin typeface="Cambria Math"/>
                            <a:ea typeface="Cambria Math"/>
                          </a:rPr>
                          <m:t>∗</m:t>
                        </m:r>
                      </m:sub>
                    </m:sSub>
                  </m:oMath>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80674" y="4520684"/>
                <a:ext cx="6848413" cy="369332"/>
              </a:xfrm>
              <a:prstGeom prst="rect">
                <a:avLst/>
              </a:prstGeom>
              <a:blipFill rotWithShape="1">
                <a:blip r:embed="rId10"/>
                <a:stretch>
                  <a:fillRect l="-623" t="-8333" b="-26667"/>
                </a:stretch>
              </a:blipFill>
            </p:spPr>
            <p:txBody>
              <a:bodyPr/>
              <a:lstStyle/>
              <a:p>
                <a:r>
                  <a:rPr lang="en-US">
                    <a:noFill/>
                  </a:rPr>
                  <a:t> </a:t>
                </a:r>
              </a:p>
            </p:txBody>
          </p:sp>
        </mc:Fallback>
      </mc:AlternateContent>
      <p:graphicFrame>
        <p:nvGraphicFramePr>
          <p:cNvPr id="12" name="Object 11"/>
          <p:cNvGraphicFramePr>
            <a:graphicFrameLocks noChangeAspect="1"/>
          </p:cNvGraphicFramePr>
          <p:nvPr>
            <p:extLst>
              <p:ext uri="{D42A27DB-BD31-4B8C-83A1-F6EECF244321}">
                <p14:modId xmlns:p14="http://schemas.microsoft.com/office/powerpoint/2010/main" val="1712410738"/>
              </p:ext>
            </p:extLst>
          </p:nvPr>
        </p:nvGraphicFramePr>
        <p:xfrm>
          <a:off x="828675" y="5123418"/>
          <a:ext cx="609600" cy="203200"/>
        </p:xfrm>
        <a:graphic>
          <a:graphicData uri="http://schemas.openxmlformats.org/presentationml/2006/ole">
            <mc:AlternateContent xmlns:mc="http://schemas.openxmlformats.org/markup-compatibility/2006">
              <mc:Choice xmlns:v="urn:schemas-microsoft-com:vml" Requires="v">
                <p:oleObj spid="_x0000_s359714" name="Equation" r:id="rId11" imgW="609480" imgH="203040" progId="Equation.DSMT4">
                  <p:embed/>
                </p:oleObj>
              </mc:Choice>
              <mc:Fallback>
                <p:oleObj name="Equation" r:id="rId11" imgW="609480" imgH="203040" progId="Equation.DSMT4">
                  <p:embed/>
                  <p:pic>
                    <p:nvPicPr>
                      <p:cNvPr id="0" name=""/>
                      <p:cNvPicPr/>
                      <p:nvPr/>
                    </p:nvPicPr>
                    <p:blipFill>
                      <a:blip r:embed="rId12"/>
                      <a:stretch>
                        <a:fillRect/>
                      </a:stretch>
                    </p:blipFill>
                    <p:spPr>
                      <a:xfrm>
                        <a:off x="828675" y="5123418"/>
                        <a:ext cx="609600" cy="203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Rectangle 12"/>
              <p:cNvSpPr/>
              <p:nvPr/>
            </p:nvSpPr>
            <p:spPr>
              <a:xfrm>
                <a:off x="480674" y="5064204"/>
                <a:ext cx="4845622" cy="369332"/>
              </a:xfrm>
              <a:prstGeom prst="rect">
                <a:avLst/>
              </a:prstGeom>
            </p:spPr>
            <p:txBody>
              <a:bodyPr wrap="none">
                <a:spAutoFit/>
              </a:bodyPr>
              <a:lstStyle/>
              <a:p>
                <a:pPr marL="285750" indent="-285750">
                  <a:buFont typeface="Wingdings" panose="05000000000000000000" pitchFamily="2" charset="2"/>
                  <a:buChar char="v"/>
                </a:pPr>
                <a:r>
                  <a:rPr lang="en-US" dirty="0"/>
                  <a:t>          , </a:t>
                </a:r>
                <a14:m>
                  <m:oMath xmlns:m="http://schemas.openxmlformats.org/officeDocument/2006/math">
                    <m:acc>
                      <m:accPr>
                        <m:chr m:val="̇"/>
                        <m:ctrlPr>
                          <a:rPr lang="en-US" i="1" dirty="0" smtClean="0">
                            <a:latin typeface="Cambria Math"/>
                          </a:rPr>
                        </m:ctrlPr>
                      </m:accPr>
                      <m:e>
                        <m:sSub>
                          <m:sSubPr>
                            <m:ctrlPr>
                              <a:rPr lang="en-US" i="1" dirty="0">
                                <a:latin typeface="Cambria Math"/>
                                <a:ea typeface="Cambria Math"/>
                              </a:rPr>
                            </m:ctrlPr>
                          </m:sSubPr>
                          <m:e>
                            <m:r>
                              <a:rPr lang="en-US" i="1" dirty="0">
                                <a:latin typeface="Cambria Math"/>
                                <a:ea typeface="Cambria Math"/>
                              </a:rPr>
                              <m:t>𝜔</m:t>
                            </m:r>
                          </m:e>
                          <m:sub>
                            <m:r>
                              <a:rPr lang="en-US" i="1" dirty="0">
                                <a:latin typeface="Cambria Math"/>
                                <a:ea typeface="Cambria Math"/>
                              </a:rPr>
                              <m:t>𝑟</m:t>
                            </m:r>
                          </m:sub>
                        </m:sSub>
                        <m:r>
                          <a:rPr lang="en-US" b="0" i="1" dirty="0" smtClean="0">
                            <a:latin typeface="Cambria Math"/>
                            <a:ea typeface="Cambria Math"/>
                          </a:rPr>
                          <m:t>&lt;</m:t>
                        </m:r>
                      </m:e>
                    </m:acc>
                    <m:r>
                      <a:rPr lang="en-US" i="1" dirty="0">
                        <a:latin typeface="Cambria Math"/>
                        <a:ea typeface="Cambria Math"/>
                      </a:rPr>
                      <m:t>0</m:t>
                    </m:r>
                  </m:oMath>
                </a14:m>
                <a:r>
                  <a:rPr lang="en-US" dirty="0"/>
                  <a:t> rotor speed will slow to zero</a:t>
                </a:r>
              </a:p>
            </p:txBody>
          </p:sp>
        </mc:Choice>
        <mc:Fallback xmlns="">
          <p:sp>
            <p:nvSpPr>
              <p:cNvPr id="13" name="Rectangle 12"/>
              <p:cNvSpPr>
                <a:spLocks noRot="1" noChangeAspect="1" noMove="1" noResize="1" noEditPoints="1" noAdjustHandles="1" noChangeArrowheads="1" noChangeShapeType="1" noTextEdit="1"/>
              </p:cNvSpPr>
              <p:nvPr/>
            </p:nvSpPr>
            <p:spPr>
              <a:xfrm>
                <a:off x="480674" y="5064204"/>
                <a:ext cx="4845622" cy="369332"/>
              </a:xfrm>
              <a:prstGeom prst="rect">
                <a:avLst/>
              </a:prstGeom>
              <a:blipFill rotWithShape="1">
                <a:blip r:embed="rId13"/>
                <a:stretch>
                  <a:fillRect l="-881"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8263" y="2143125"/>
                <a:ext cx="5337461" cy="667747"/>
              </a:xfrm>
              <a:prstGeom prst="rect">
                <a:avLst/>
              </a:prstGeom>
              <a:noFill/>
            </p:spPr>
            <p:txBody>
              <a:bodyPr wrap="square" rtlCol="0">
                <a:spAutoFit/>
              </a:bodyPr>
              <a:lstStyle/>
              <a:p>
                <a:r>
                  <a:rPr lang="en-US" dirty="0"/>
                  <a:t>How does it drive Region 2 to obtain maximum </a:t>
                </a:r>
                <a14:m>
                  <m:oMath xmlns:m="http://schemas.openxmlformats.org/officeDocument/2006/math">
                    <m:sSub>
                      <m:sSubPr>
                        <m:ctrlPr>
                          <a:rPr lang="en-US" i="1" smtClean="0">
                            <a:latin typeface="Cambria Math"/>
                          </a:rPr>
                        </m:ctrlPr>
                      </m:sSubPr>
                      <m:e>
                        <m:r>
                          <a:rPr lang="en-US" b="0" i="1" smtClean="0">
                            <a:latin typeface="Cambria Math"/>
                          </a:rPr>
                          <m:t>𝐶</m:t>
                        </m:r>
                      </m:e>
                      <m:sub>
                        <m:r>
                          <a:rPr lang="en-US" b="0" i="1" smtClean="0">
                            <a:latin typeface="Cambria Math"/>
                          </a:rPr>
                          <m:t>𝑝</m:t>
                        </m:r>
                      </m:sub>
                    </m:sSub>
                  </m:oMath>
                </a14:m>
                <a:r>
                  <a:rPr lang="en-US" dirty="0"/>
                  <a:t> (Assume uniform constant wind)</a:t>
                </a:r>
              </a:p>
            </p:txBody>
          </p:sp>
        </mc:Choice>
        <mc:Fallback xmlns="">
          <p:sp>
            <p:nvSpPr>
              <p:cNvPr id="16" name="TextBox 15"/>
              <p:cNvSpPr txBox="1">
                <a:spLocks noRot="1" noChangeAspect="1" noMove="1" noResize="1" noEditPoints="1" noAdjustHandles="1" noChangeArrowheads="1" noChangeShapeType="1" noTextEdit="1"/>
              </p:cNvSpPr>
              <p:nvPr/>
            </p:nvSpPr>
            <p:spPr>
              <a:xfrm>
                <a:off x="478263" y="2143125"/>
                <a:ext cx="5337461" cy="667747"/>
              </a:xfrm>
              <a:prstGeom prst="rect">
                <a:avLst/>
              </a:prstGeom>
              <a:blipFill rotWithShape="1">
                <a:blip r:embed="rId14"/>
                <a:stretch>
                  <a:fillRect l="-913" t="-4587" b="-14679"/>
                </a:stretch>
              </a:blipFill>
            </p:spPr>
            <p:txBody>
              <a:bodyPr/>
              <a:lstStyle/>
              <a:p>
                <a:r>
                  <a:rPr lang="en-US">
                    <a:noFill/>
                  </a:rPr>
                  <a:t> </a:t>
                </a:r>
              </a:p>
            </p:txBody>
          </p:sp>
        </mc:Fallback>
      </mc:AlternateContent>
      <p:graphicFrame>
        <p:nvGraphicFramePr>
          <p:cNvPr id="14" name="Object 13"/>
          <p:cNvGraphicFramePr>
            <a:graphicFrameLocks noChangeAspect="1"/>
          </p:cNvGraphicFramePr>
          <p:nvPr>
            <p:extLst>
              <p:ext uri="{D42A27DB-BD31-4B8C-83A1-F6EECF244321}">
                <p14:modId xmlns:p14="http://schemas.microsoft.com/office/powerpoint/2010/main" val="2303494131"/>
              </p:ext>
            </p:extLst>
          </p:nvPr>
        </p:nvGraphicFramePr>
        <p:xfrm>
          <a:off x="2149873" y="1285175"/>
          <a:ext cx="3136900" cy="635000"/>
        </p:xfrm>
        <a:graphic>
          <a:graphicData uri="http://schemas.openxmlformats.org/presentationml/2006/ole">
            <mc:AlternateContent xmlns:mc="http://schemas.openxmlformats.org/markup-compatibility/2006">
              <mc:Choice xmlns:v="urn:schemas-microsoft-com:vml" Requires="v">
                <p:oleObj spid="_x0000_s359715" name="Equation" r:id="rId15" imgW="3136680" imgH="634680" progId="Equation.DSMT4">
                  <p:embed/>
                </p:oleObj>
              </mc:Choice>
              <mc:Fallback>
                <p:oleObj name="Equation" r:id="rId15" imgW="3136680" imgH="6346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49873" y="1285175"/>
                        <a:ext cx="31369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8" name="TextBox 17"/>
              <p:cNvSpPr txBox="1"/>
              <p:nvPr/>
            </p:nvSpPr>
            <p:spPr>
              <a:xfrm>
                <a:off x="480674" y="3996809"/>
                <a:ext cx="5824864" cy="369332"/>
              </a:xfrm>
              <a:prstGeom prst="rect">
                <a:avLst/>
              </a:prstGeom>
              <a:noFill/>
            </p:spPr>
            <p:txBody>
              <a:bodyPr wrap="none" rtlCol="0">
                <a:spAutoFit/>
              </a:bodyPr>
              <a:lstStyle/>
              <a:p>
                <a:pPr marL="285750" indent="-285750">
                  <a:buFont typeface="Wingdings" panose="05000000000000000000" pitchFamily="2" charset="2"/>
                  <a:buChar char="v"/>
                </a:pPr>
                <a14:m>
                  <m:oMath xmlns:m="http://schemas.openxmlformats.org/officeDocument/2006/math">
                    <m:r>
                      <a:rPr lang="en-US" i="1" smtClean="0">
                        <a:latin typeface="Cambria Math"/>
                        <a:ea typeface="Cambria Math"/>
                      </a:rPr>
                      <m:t>𝜆</m:t>
                    </m:r>
                    <m:r>
                      <a:rPr lang="en-US" i="1" smtClean="0">
                        <a:latin typeface="Cambria Math"/>
                        <a:ea typeface="Cambria Math"/>
                      </a:rPr>
                      <m:t>&gt;</m:t>
                    </m:r>
                    <m:sSub>
                      <m:sSubPr>
                        <m:ctrlPr>
                          <a:rPr lang="en-US" i="1" smtClean="0">
                            <a:latin typeface="Cambria Math"/>
                            <a:ea typeface="Cambria Math"/>
                          </a:rPr>
                        </m:ctrlPr>
                      </m:sSubPr>
                      <m:e>
                        <m:r>
                          <a:rPr lang="en-US" i="1">
                            <a:latin typeface="Cambria Math"/>
                            <a:ea typeface="Cambria Math"/>
                          </a:rPr>
                          <m:t>𝜆</m:t>
                        </m:r>
                        <m:r>
                          <m:rPr>
                            <m:nor/>
                          </m:rPr>
                          <a:rPr lang="en-US" dirty="0"/>
                          <m:t> </m:t>
                        </m:r>
                      </m:e>
                      <m:sub>
                        <m:r>
                          <a:rPr lang="en-US" i="1" smtClean="0">
                            <a:latin typeface="Cambria Math"/>
                            <a:ea typeface="Cambria Math"/>
                          </a:rPr>
                          <m:t>∗</m:t>
                        </m:r>
                      </m:sub>
                    </m:sSub>
                  </m:oMath>
                </a14:m>
                <a:r>
                  <a:rPr lang="en-US" dirty="0"/>
                  <a:t>, </a:t>
                </a:r>
                <a14:m>
                  <m:oMath xmlns:m="http://schemas.openxmlformats.org/officeDocument/2006/math">
                    <m:acc>
                      <m:accPr>
                        <m:chr m:val="̇"/>
                        <m:ctrlPr>
                          <a:rPr lang="en-US" i="1" dirty="0" smtClean="0">
                            <a:latin typeface="Cambria Math"/>
                          </a:rPr>
                        </m:ctrlPr>
                      </m:accPr>
                      <m:e>
                        <m:sSub>
                          <m:sSubPr>
                            <m:ctrlPr>
                              <a:rPr lang="en-US" i="1" dirty="0" smtClean="0">
                                <a:latin typeface="Cambria Math"/>
                                <a:ea typeface="Cambria Math"/>
                              </a:rPr>
                            </m:ctrlPr>
                          </m:sSubPr>
                          <m:e>
                            <m:r>
                              <a:rPr lang="en-US" i="1" dirty="0">
                                <a:latin typeface="Cambria Math"/>
                                <a:ea typeface="Cambria Math"/>
                              </a:rPr>
                              <m:t>𝜔</m:t>
                            </m:r>
                          </m:e>
                          <m:sub>
                            <m:r>
                              <a:rPr lang="en-US" b="0" i="1" dirty="0" smtClean="0">
                                <a:latin typeface="Cambria Math"/>
                                <a:ea typeface="Cambria Math"/>
                              </a:rPr>
                              <m:t>𝑟</m:t>
                            </m:r>
                          </m:sub>
                        </m:sSub>
                      </m:e>
                    </m:acc>
                    <m:r>
                      <a:rPr lang="en-US" i="1" dirty="0" smtClean="0">
                        <a:latin typeface="Cambria Math"/>
                        <a:ea typeface="Cambria Math"/>
                      </a:rPr>
                      <m:t>&lt;</m:t>
                    </m:r>
                    <m:r>
                      <a:rPr lang="en-US" b="0" i="1" dirty="0" smtClean="0">
                        <a:latin typeface="Cambria Math"/>
                        <a:ea typeface="Cambria Math"/>
                      </a:rPr>
                      <m:t>0</m:t>
                    </m:r>
                  </m:oMath>
                </a14:m>
                <a:r>
                  <a:rPr lang="en-US" dirty="0"/>
                  <a:t>, rotor will decelerate towards </a:t>
                </a:r>
                <a14:m>
                  <m:oMath xmlns:m="http://schemas.openxmlformats.org/officeDocument/2006/math">
                    <m:r>
                      <a:rPr lang="en-US" i="1">
                        <a:latin typeface="Cambria Math"/>
                        <a:ea typeface="Cambria Math"/>
                      </a:rPr>
                      <m:t>𝜆</m:t>
                    </m:r>
                    <m:r>
                      <a:rPr lang="en-US" b="0" i="1" smtClean="0">
                        <a:latin typeface="Cambria Math"/>
                        <a:ea typeface="Cambria Math"/>
                      </a:rPr>
                      <m:t>=</m:t>
                    </m:r>
                    <m:sSub>
                      <m:sSubPr>
                        <m:ctrlPr>
                          <a:rPr lang="en-US" i="1">
                            <a:latin typeface="Cambria Math"/>
                            <a:ea typeface="Cambria Math"/>
                          </a:rPr>
                        </m:ctrlPr>
                      </m:sSubPr>
                      <m:e>
                        <m:r>
                          <a:rPr lang="en-US" i="1">
                            <a:latin typeface="Cambria Math"/>
                            <a:ea typeface="Cambria Math"/>
                          </a:rPr>
                          <m:t>𝜆</m:t>
                        </m:r>
                        <m:r>
                          <m:rPr>
                            <m:nor/>
                          </m:rPr>
                          <a:rPr lang="en-US" dirty="0"/>
                          <m:t> </m:t>
                        </m:r>
                      </m:e>
                      <m:sub>
                        <m:r>
                          <a:rPr lang="en-US" i="1">
                            <a:latin typeface="Cambria Math"/>
                            <a:ea typeface="Cambria Math"/>
                          </a:rPr>
                          <m:t>∗</m:t>
                        </m:r>
                      </m:sub>
                    </m:sSub>
                  </m:oMath>
                </a14:m>
                <a:r>
                  <a:rPr lang="en-US" dirty="0"/>
                  <a:t> </a:t>
                </a:r>
              </a:p>
            </p:txBody>
          </p:sp>
        </mc:Choice>
        <mc:Fallback xmlns="">
          <p:sp>
            <p:nvSpPr>
              <p:cNvPr id="18" name="TextBox 17"/>
              <p:cNvSpPr txBox="1">
                <a:spLocks noRot="1" noChangeAspect="1" noMove="1" noResize="1" noEditPoints="1" noAdjustHandles="1" noChangeArrowheads="1" noChangeShapeType="1" noTextEdit="1"/>
              </p:cNvSpPr>
              <p:nvPr/>
            </p:nvSpPr>
            <p:spPr>
              <a:xfrm>
                <a:off x="480674" y="3996809"/>
                <a:ext cx="5824864" cy="369332"/>
              </a:xfrm>
              <a:prstGeom prst="rect">
                <a:avLst/>
              </a:prstGeom>
              <a:blipFill rotWithShape="1">
                <a:blip r:embed="rId17"/>
                <a:stretch>
                  <a:fillRect l="-733"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976662" y="3975393"/>
                <a:ext cx="1334211" cy="390748"/>
              </a:xfrm>
              <a:prstGeom prst="rect">
                <a:avLst/>
              </a:prstGeom>
              <a:noFill/>
            </p:spPr>
            <p:txBody>
              <a:bodyPr wrap="none" rtlCol="0">
                <a:spAutoFit/>
              </a:bodyPr>
              <a:lstStyle/>
              <a:p>
                <a14:m>
                  <m:oMath xmlns:m="http://schemas.openxmlformats.org/officeDocument/2006/math">
                    <m:sSub>
                      <m:sSubPr>
                        <m:ctrlPr>
                          <a:rPr lang="en-US" i="1" smtClean="0">
                            <a:latin typeface="Cambria Math"/>
                          </a:rPr>
                        </m:ctrlPr>
                      </m:sSubPr>
                      <m:e>
                        <m:r>
                          <a:rPr lang="en-US" b="0" i="1" smtClean="0">
                            <a:latin typeface="Cambria Math"/>
                          </a:rPr>
                          <m:t>𝐶</m:t>
                        </m:r>
                      </m:e>
                      <m:sub>
                        <m:r>
                          <a:rPr lang="en-US" b="0" i="1" smtClean="0">
                            <a:latin typeface="Cambria Math"/>
                          </a:rPr>
                          <m:t>𝑝</m:t>
                        </m:r>
                      </m:sub>
                    </m:sSub>
                    <m:r>
                      <a:rPr lang="en-US" i="1" smtClean="0">
                        <a:latin typeface="Cambria Math"/>
                        <a:ea typeface="Cambria Math"/>
                      </a:rPr>
                      <m:t>≤</m:t>
                    </m:r>
                  </m:oMath>
                </a14:m>
                <a:r>
                  <a:rPr lang="en-US" dirty="0"/>
                  <a:t> </a:t>
                </a:r>
                <a14:m>
                  <m:oMath xmlns:m="http://schemas.openxmlformats.org/officeDocument/2006/math">
                    <m:sSub>
                      <m:sSubPr>
                        <m:ctrlPr>
                          <a:rPr lang="en-US" i="1">
                            <a:latin typeface="Cambria Math"/>
                          </a:rPr>
                        </m:ctrlPr>
                      </m:sSubPr>
                      <m:e>
                        <m:r>
                          <a:rPr lang="en-US" i="1">
                            <a:latin typeface="Cambria Math"/>
                          </a:rPr>
                          <m:t>𝐶</m:t>
                        </m:r>
                      </m:e>
                      <m:sub>
                        <m:r>
                          <a:rPr lang="en-US" i="1">
                            <a:latin typeface="Cambria Math"/>
                          </a:rPr>
                          <m:t>𝑝</m:t>
                        </m:r>
                        <m:r>
                          <a:rPr lang="en-US" b="0" i="1" smtClean="0">
                            <a:latin typeface="Cambria Math"/>
                          </a:rPr>
                          <m:t>𝑚𝑎𝑥</m:t>
                        </m:r>
                      </m:sub>
                    </m:sSub>
                  </m:oMath>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976662" y="3975393"/>
                <a:ext cx="1334211" cy="390748"/>
              </a:xfrm>
              <a:prstGeom prst="rect">
                <a:avLst/>
              </a:prstGeom>
              <a:blipFill rotWithShape="1">
                <a:blip r:embed="rId18"/>
                <a:stretch>
                  <a:fillRect b="-3125"/>
                </a:stretch>
              </a:blipFill>
            </p:spPr>
            <p:txBody>
              <a:bodyPr/>
              <a:lstStyle/>
              <a:p>
                <a:r>
                  <a:rPr lang="en-US">
                    <a:noFill/>
                  </a:rPr>
                  <a:t> </a:t>
                </a:r>
              </a:p>
            </p:txBody>
          </p:sp>
        </mc:Fallback>
      </mc:AlternateContent>
      <p:graphicFrame>
        <p:nvGraphicFramePr>
          <p:cNvPr id="20" name="Object 19"/>
          <p:cNvGraphicFramePr>
            <a:graphicFrameLocks noChangeAspect="1"/>
          </p:cNvGraphicFramePr>
          <p:nvPr>
            <p:extLst>
              <p:ext uri="{D42A27DB-BD31-4B8C-83A1-F6EECF244321}">
                <p14:modId xmlns:p14="http://schemas.microsoft.com/office/powerpoint/2010/main" val="3691025816"/>
              </p:ext>
            </p:extLst>
          </p:nvPr>
        </p:nvGraphicFramePr>
        <p:xfrm>
          <a:off x="1991293" y="4365625"/>
          <a:ext cx="1155700" cy="584200"/>
        </p:xfrm>
        <a:graphic>
          <a:graphicData uri="http://schemas.openxmlformats.org/presentationml/2006/ole">
            <mc:AlternateContent xmlns:mc="http://schemas.openxmlformats.org/markup-compatibility/2006">
              <mc:Choice xmlns:v="urn:schemas-microsoft-com:vml" Requires="v">
                <p:oleObj spid="_x0000_s359716" name="Equation" r:id="rId19" imgW="1155600" imgH="583920" progId="Equation.DSMT4">
                  <p:embed/>
                </p:oleObj>
              </mc:Choice>
              <mc:Fallback>
                <p:oleObj name="Equation" r:id="rId19" imgW="1155600" imgH="58392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91293" y="4365625"/>
                        <a:ext cx="1155700" cy="58420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1" name="Rectangle 20"/>
              <p:cNvSpPr/>
              <p:nvPr/>
            </p:nvSpPr>
            <p:spPr>
              <a:xfrm>
                <a:off x="702514" y="1237550"/>
                <a:ext cx="995272" cy="611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𝜆</m:t>
                      </m:r>
                      <m:r>
                        <a:rPr lang="en-US" i="1">
                          <a:latin typeface="Cambria Math"/>
                          <a:ea typeface="Cambria Math"/>
                        </a:rPr>
                        <m:t>=</m:t>
                      </m:r>
                      <m:f>
                        <m:fPr>
                          <m:ctrlPr>
                            <a:rPr lang="en-US" i="1">
                              <a:latin typeface="Cambria Math"/>
                              <a:ea typeface="Cambria Math"/>
                            </a:rPr>
                          </m:ctrlPr>
                        </m:fPr>
                        <m:num>
                          <m:r>
                            <a:rPr lang="en-US" i="1">
                              <a:latin typeface="Cambria Math"/>
                              <a:ea typeface="Cambria Math"/>
                            </a:rPr>
                            <m:t>𝜔</m:t>
                          </m:r>
                          <m:r>
                            <a:rPr lang="en-US" i="1">
                              <a:latin typeface="Cambria Math"/>
                              <a:ea typeface="Cambria Math"/>
                            </a:rPr>
                            <m:t>𝑅</m:t>
                          </m:r>
                        </m:num>
                        <m:den>
                          <m:r>
                            <a:rPr lang="en-US" i="1">
                              <a:latin typeface="Cambria Math"/>
                              <a:ea typeface="Cambria Math"/>
                            </a:rPr>
                            <m:t>𝑣</m:t>
                          </m:r>
                        </m:den>
                      </m:f>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702514" y="1237550"/>
                <a:ext cx="995272" cy="611001"/>
              </a:xfrm>
              <a:prstGeom prst="rect">
                <a:avLst/>
              </a:prstGeom>
              <a:blipFill rotWithShape="1">
                <a:blip r:embed="rId21"/>
                <a:stretch>
                  <a:fillRect/>
                </a:stretch>
              </a:blipFill>
            </p:spPr>
            <p:txBody>
              <a:bodyPr/>
              <a:lstStyle/>
              <a:p>
                <a:r>
                  <a:rPr lang="en-US">
                    <a:noFill/>
                  </a:rPr>
                  <a:t> </a:t>
                </a:r>
              </a:p>
            </p:txBody>
          </p:sp>
        </mc:Fallback>
      </mc:AlternateContent>
      <p:sp>
        <p:nvSpPr>
          <p:cNvPr id="24"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Region 2 standard torque control</a:t>
            </a:r>
          </a:p>
        </p:txBody>
      </p:sp>
      <p:sp>
        <p:nvSpPr>
          <p:cNvPr id="9" name="Slide Number Placeholder 8"/>
          <p:cNvSpPr>
            <a:spLocks noGrp="1"/>
          </p:cNvSpPr>
          <p:nvPr>
            <p:ph type="sldNum" sz="quarter" idx="4"/>
          </p:nvPr>
        </p:nvSpPr>
        <p:spPr/>
        <p:txBody>
          <a:bodyPr/>
          <a:lstStyle/>
          <a:p>
            <a:fld id="{4A466926-17EF-4CAC-B717-1CD0EBB5093C}" type="slidenum">
              <a:rPr lang="en-US" smtClean="0"/>
              <a:t>32</a:t>
            </a:fld>
            <a:endParaRPr lang="en-US"/>
          </a:p>
        </p:txBody>
      </p:sp>
    </p:spTree>
    <p:extLst>
      <p:ext uri="{BB962C8B-B14F-4D97-AF65-F5344CB8AC3E}">
        <p14:creationId xmlns:p14="http://schemas.microsoft.com/office/powerpoint/2010/main" val="1038587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extBox 18"/>
          <p:cNvSpPr txBox="1"/>
          <p:nvPr/>
        </p:nvSpPr>
        <p:spPr>
          <a:xfrm>
            <a:off x="262616" y="1055437"/>
            <a:ext cx="8229600" cy="430887"/>
          </a:xfrm>
          <a:prstGeom prst="rect">
            <a:avLst/>
          </a:prstGeom>
          <a:noFill/>
        </p:spPr>
        <p:txBody>
          <a:bodyPr wrap="square" rtlCol="0">
            <a:spAutoFit/>
          </a:bodyPr>
          <a:lstStyle/>
          <a:p>
            <a:pPr>
              <a:spcAft>
                <a:spcPts val="500"/>
              </a:spcAft>
            </a:pPr>
            <a:r>
              <a:rPr lang="en-US" sz="2200" b="1" i="1" dirty="0">
                <a:effectLst>
                  <a:outerShdw blurRad="38100" dist="38100" dir="2700000" algn="tl">
                    <a:srgbClr val="000000">
                      <a:alpha val="43137"/>
                    </a:srgbClr>
                  </a:outerShdw>
                </a:effectLst>
              </a:rPr>
              <a:t>Generator torque controller</a:t>
            </a:r>
            <a:endParaRPr lang="en-US" dirty="0"/>
          </a:p>
        </p:txBody>
      </p:sp>
      <p:sp>
        <p:nvSpPr>
          <p:cNvPr id="8"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 Torque Control</a:t>
            </a:r>
          </a:p>
        </p:txBody>
      </p:sp>
      <mc:AlternateContent xmlns:mc="http://schemas.openxmlformats.org/markup-compatibility/2006" xmlns:a14="http://schemas.microsoft.com/office/drawing/2010/main">
        <mc:Choice Requires="a14">
          <p:sp>
            <p:nvSpPr>
              <p:cNvPr id="9" name="TextBox 8"/>
              <p:cNvSpPr txBox="1"/>
              <p:nvPr/>
            </p:nvSpPr>
            <p:spPr>
              <a:xfrm>
                <a:off x="849988" y="4374104"/>
                <a:ext cx="3527428" cy="1666875"/>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r>
                      <a:rPr lang="en-US" i="1" smtClean="0">
                        <a:latin typeface="Cambria Math"/>
                        <a:ea typeface="Cambria Math"/>
                      </a:rPr>
                      <m:t>𝜔</m:t>
                    </m:r>
                  </m:oMath>
                </a14:m>
                <a:r>
                  <a:rPr lang="en-US" dirty="0"/>
                  <a:t>: generator speed</a:t>
                </a:r>
              </a:p>
              <a:p>
                <a:pPr marL="342900" indent="-342900">
                  <a:spcAft>
                    <a:spcPts val="500"/>
                  </a:spcAft>
                  <a:buFont typeface="Wingdings" panose="05000000000000000000" pitchFamily="2" charset="2"/>
                  <a:buChar char="§"/>
                </a:pPr>
                <a14:m>
                  <m:oMath xmlns:m="http://schemas.openxmlformats.org/officeDocument/2006/math">
                    <m:r>
                      <a:rPr lang="en-US" b="0" i="1" smtClean="0">
                        <a:latin typeface="Cambria Math"/>
                      </a:rPr>
                      <m:t>𝑘</m:t>
                    </m:r>
                  </m:oMath>
                </a14:m>
                <a:r>
                  <a:rPr lang="en-US" dirty="0"/>
                  <a:t>: optimal constant of proportionality (0.0255764</a:t>
                </a:r>
                <a14:m>
                  <m:oMath xmlns:m="http://schemas.openxmlformats.org/officeDocument/2006/math">
                    <m:r>
                      <a:rPr lang="en-US" b="0" i="1" smtClean="0">
                        <a:latin typeface="Cambria Math"/>
                      </a:rPr>
                      <m:t>𝑁</m:t>
                    </m:r>
                    <m:r>
                      <a:rPr lang="en-US" b="0" i="1" smtClean="0">
                        <a:latin typeface="Cambria Math"/>
                        <a:ea typeface="Cambria Math"/>
                      </a:rPr>
                      <m:t>∙</m:t>
                    </m:r>
                    <m:r>
                      <a:rPr lang="en-US" b="0" i="1" smtClean="0">
                        <a:latin typeface="Cambria Math"/>
                        <a:ea typeface="Cambria Math"/>
                      </a:rPr>
                      <m:t>𝑚</m:t>
                    </m:r>
                    <m:r>
                      <a:rPr lang="en-US" b="0" i="1" smtClean="0">
                        <a:latin typeface="Cambria Math"/>
                        <a:ea typeface="Cambria Math"/>
                      </a:rPr>
                      <m:t>/</m:t>
                    </m:r>
                    <m:sSup>
                      <m:sSupPr>
                        <m:ctrlPr>
                          <a:rPr lang="en-US" b="0" i="1" smtClean="0">
                            <a:latin typeface="Cambria Math"/>
                            <a:ea typeface="Cambria Math"/>
                          </a:rPr>
                        </m:ctrlPr>
                      </m:sSupPr>
                      <m:e>
                        <m:r>
                          <a:rPr lang="en-US" i="1">
                            <a:latin typeface="Cambria Math"/>
                            <a:ea typeface="Cambria Math"/>
                          </a:rPr>
                          <m:t>𝑟𝑝𝑚</m:t>
                        </m:r>
                      </m:e>
                      <m:sup>
                        <m:r>
                          <a:rPr lang="en-US" b="0" i="1" smtClean="0">
                            <a:latin typeface="Cambria Math"/>
                            <a:ea typeface="Cambria Math"/>
                          </a:rPr>
                          <m:t>2</m:t>
                        </m:r>
                      </m:sup>
                    </m:sSup>
                  </m:oMath>
                </a14:m>
                <a:r>
                  <a:rPr lang="en-US" dirty="0"/>
                  <a:t>)</a:t>
                </a:r>
              </a:p>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𝜔</m:t>
                        </m:r>
                      </m:e>
                      <m:sub>
                        <m:r>
                          <a:rPr lang="en-US" b="0" i="1" smtClean="0">
                            <a:latin typeface="Cambria Math"/>
                          </a:rPr>
                          <m:t>1</m:t>
                        </m:r>
                      </m:sub>
                    </m:sSub>
                  </m:oMath>
                </a14:m>
                <a:r>
                  <a:rPr lang="en-US" dirty="0"/>
                  <a:t>: 1,161.963 </a:t>
                </a:r>
                <a14:m>
                  <m:oMath xmlns:m="http://schemas.openxmlformats.org/officeDocument/2006/math">
                    <m:r>
                      <a:rPr lang="en-US" b="0" i="1" smtClean="0">
                        <a:latin typeface="Cambria Math"/>
                      </a:rPr>
                      <m:t>𝑟𝑝𝑚</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49988" y="4374104"/>
                <a:ext cx="3527428" cy="1666875"/>
              </a:xfrm>
              <a:prstGeom prst="rect">
                <a:avLst/>
              </a:prstGeom>
              <a:blipFill rotWithShape="0">
                <a:blip r:embed="rId4"/>
                <a:stretch>
                  <a:fillRect l="-1036" t="-2198" b="-1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939391" y="4593179"/>
                <a:ext cx="3871234" cy="1447800"/>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𝜔</m:t>
                        </m:r>
                      </m:e>
                      <m:sub>
                        <m:r>
                          <a:rPr lang="en-US" b="0" i="1" smtClean="0">
                            <a:latin typeface="Cambria Math"/>
                          </a:rPr>
                          <m:t>𝑟𝑎𝑡𝑒𝑑</m:t>
                        </m:r>
                      </m:sub>
                    </m:sSub>
                  </m:oMath>
                </a14:m>
                <a:r>
                  <a:rPr lang="en-US" dirty="0"/>
                  <a:t>: 1173.7 </a:t>
                </a:r>
                <a14:m>
                  <m:oMath xmlns:m="http://schemas.openxmlformats.org/officeDocument/2006/math">
                    <m:r>
                      <a:rPr lang="en-US" i="1">
                        <a:latin typeface="Cambria Math"/>
                      </a:rPr>
                      <m:t>𝑟𝑝𝑚</m:t>
                    </m:r>
                  </m:oMath>
                </a14:m>
                <a:endParaRPr lang="en-US" dirty="0"/>
              </a:p>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r>
                          <a:rPr lang="en-US" i="1" smtClean="0">
                            <a:latin typeface="Cambria Math"/>
                            <a:ea typeface="Cambria Math"/>
                          </a:rPr>
                          <m:t>𝜏</m:t>
                        </m:r>
                      </m:e>
                      <m:sub>
                        <m:r>
                          <a:rPr lang="en-US" b="0" i="1" smtClean="0">
                            <a:latin typeface="Cambria Math"/>
                          </a:rPr>
                          <m:t>𝑟𝑎𝑡𝑒𝑑</m:t>
                        </m:r>
                      </m:sub>
                    </m:sSub>
                  </m:oMath>
                </a14:m>
                <a:r>
                  <a:rPr lang="en-US" dirty="0"/>
                  <a:t>: 43,093.55 </a:t>
                </a:r>
                <a14:m>
                  <m:oMath xmlns:m="http://schemas.openxmlformats.org/officeDocument/2006/math">
                    <m:r>
                      <a:rPr lang="en-US" i="1">
                        <a:latin typeface="Cambria Math"/>
                      </a:rPr>
                      <m:t>𝑁</m:t>
                    </m:r>
                    <m:r>
                      <a:rPr lang="en-US" i="1">
                        <a:latin typeface="Cambria Math"/>
                        <a:ea typeface="Cambria Math"/>
                      </a:rPr>
                      <m:t>∙</m:t>
                    </m:r>
                    <m:r>
                      <a:rPr lang="en-US" i="1">
                        <a:latin typeface="Cambria Math"/>
                        <a:ea typeface="Cambria Math"/>
                      </a:rPr>
                      <m:t>𝑚</m:t>
                    </m:r>
                  </m:oMath>
                </a14:m>
                <a:endParaRPr lang="en-US" i="1" dirty="0">
                  <a:latin typeface="Cambria Math"/>
                </a:endParaRPr>
              </a:p>
              <a:p>
                <a:pPr marL="342900" indent="-342900">
                  <a:spcAft>
                    <a:spcPts val="500"/>
                  </a:spcAft>
                  <a:buFont typeface="Wingdings" panose="05000000000000000000" pitchFamily="2" charset="2"/>
                  <a:buChar char="§"/>
                </a:pPr>
                <a14:m>
                  <m:oMath xmlns:m="http://schemas.openxmlformats.org/officeDocument/2006/math">
                    <m:sSub>
                      <m:sSubPr>
                        <m:ctrlPr>
                          <a:rPr lang="en-US" i="1" dirty="0" smtClean="0">
                            <a:latin typeface="Cambria Math"/>
                            <a:ea typeface="Cambria Math"/>
                          </a:rPr>
                        </m:ctrlPr>
                      </m:sSubPr>
                      <m:e>
                        <m:r>
                          <a:rPr lang="en-US" i="1" dirty="0">
                            <a:latin typeface="Cambria Math"/>
                            <a:ea typeface="Cambria Math"/>
                          </a:rPr>
                          <m:t>𝜏</m:t>
                        </m:r>
                      </m:e>
                      <m:sub>
                        <m:r>
                          <a:rPr lang="en-US" b="0" i="1" dirty="0" smtClean="0">
                            <a:latin typeface="Cambria Math"/>
                            <a:ea typeface="Cambria Math"/>
                          </a:rPr>
                          <m:t>1</m:t>
                        </m:r>
                      </m:sub>
                    </m:sSub>
                  </m:oMath>
                </a14:m>
                <a:r>
                  <a:rPr lang="en-US" dirty="0"/>
                  <a:t>: 34532.18 </a:t>
                </a:r>
                <a14:m>
                  <m:oMath xmlns:m="http://schemas.openxmlformats.org/officeDocument/2006/math">
                    <m:r>
                      <a:rPr lang="en-US" i="1">
                        <a:latin typeface="Cambria Math"/>
                      </a:rPr>
                      <m:t>𝑁</m:t>
                    </m:r>
                    <m:r>
                      <a:rPr lang="en-US" i="1">
                        <a:latin typeface="Cambria Math"/>
                        <a:ea typeface="Cambria Math"/>
                      </a:rPr>
                      <m:t>∙</m:t>
                    </m:r>
                    <m:r>
                      <a:rPr lang="en-US" i="1">
                        <a:latin typeface="Cambria Math"/>
                        <a:ea typeface="Cambria Math"/>
                      </a:rPr>
                      <m:t>𝑚</m:t>
                    </m:r>
                  </m:oMath>
                </a14:m>
                <a:endParaRPr lang="en-US" i="1" dirty="0">
                  <a:latin typeface="Cambria Math"/>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939391" y="4593179"/>
                <a:ext cx="3871234" cy="1447800"/>
              </a:xfrm>
              <a:prstGeom prst="rect">
                <a:avLst/>
              </a:prstGeom>
              <a:blipFill rotWithShape="1">
                <a:blip r:embed="rId5"/>
                <a:stretch>
                  <a:fillRect l="-945" t="-2101"/>
                </a:stretch>
              </a:blipFill>
            </p:spPr>
            <p:txBody>
              <a:bodyPr/>
              <a:lstStyle/>
              <a:p>
                <a:r>
                  <a:rPr lang="en-US">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3368374041"/>
              </p:ext>
            </p:extLst>
          </p:nvPr>
        </p:nvGraphicFramePr>
        <p:xfrm>
          <a:off x="182563" y="2012950"/>
          <a:ext cx="4089400" cy="1879600"/>
        </p:xfrm>
        <a:graphic>
          <a:graphicData uri="http://schemas.openxmlformats.org/presentationml/2006/ole">
            <mc:AlternateContent xmlns:mc="http://schemas.openxmlformats.org/markup-compatibility/2006">
              <mc:Choice xmlns:v="urn:schemas-microsoft-com:vml" Requires="v">
                <p:oleObj spid="_x0000_s336136" name="Equation" r:id="rId6" imgW="4089240" imgH="1879560" progId="Equation.DSMT4">
                  <p:embed/>
                </p:oleObj>
              </mc:Choice>
              <mc:Fallback>
                <p:oleObj name="Equation" r:id="rId6" imgW="4089240" imgH="1879560" progId="Equation.DSMT4">
                  <p:embed/>
                  <p:pic>
                    <p:nvPicPr>
                      <p:cNvPr id="0" name=""/>
                      <p:cNvPicPr/>
                      <p:nvPr/>
                    </p:nvPicPr>
                    <p:blipFill>
                      <a:blip r:embed="rId7"/>
                      <a:stretch>
                        <a:fillRect/>
                      </a:stretch>
                    </p:blipFill>
                    <p:spPr>
                      <a:xfrm>
                        <a:off x="182563" y="2012950"/>
                        <a:ext cx="4089400" cy="1879600"/>
                      </a:xfrm>
                      <a:prstGeom prst="rect">
                        <a:avLst/>
                      </a:prstGeom>
                    </p:spPr>
                  </p:pic>
                </p:oleObj>
              </mc:Fallback>
            </mc:AlternateContent>
          </a:graphicData>
        </a:graphic>
      </p:graphicFrame>
      <p:pic>
        <p:nvPicPr>
          <p:cNvPr id="228617" name="Picture 2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75" y="1518192"/>
            <a:ext cx="4602163"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4A466926-17EF-4CAC-B717-1CD0EBB5093C}" type="slidenum">
              <a:rPr lang="en-US" smtClean="0"/>
              <a:t>33</a:t>
            </a:fld>
            <a:endParaRPr lang="en-US"/>
          </a:p>
        </p:txBody>
      </p:sp>
    </p:spTree>
    <p:extLst>
      <p:ext uri="{BB962C8B-B14F-4D97-AF65-F5344CB8AC3E}">
        <p14:creationId xmlns:p14="http://schemas.microsoft.com/office/powerpoint/2010/main" val="357295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34</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213610064"/>
              </p:ext>
            </p:extLst>
          </p:nvPr>
        </p:nvGraphicFramePr>
        <p:xfrm>
          <a:off x="2374900" y="1139536"/>
          <a:ext cx="4445000" cy="863600"/>
        </p:xfrm>
        <a:graphic>
          <a:graphicData uri="http://schemas.openxmlformats.org/presentationml/2006/ole">
            <mc:AlternateContent xmlns:mc="http://schemas.openxmlformats.org/markup-compatibility/2006">
              <mc:Choice xmlns:v="urn:schemas-microsoft-com:vml" Requires="v">
                <p:oleObj spid="_x0000_s360586" name="Equation" r:id="rId3" imgW="4444920" imgH="863280" progId="Equation.DSMT4">
                  <p:embed/>
                </p:oleObj>
              </mc:Choice>
              <mc:Fallback>
                <p:oleObj name="Equation" r:id="rId3" imgW="4444920" imgH="863280"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900" y="1139536"/>
                        <a:ext cx="4445000" cy="863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936569371"/>
              </p:ext>
            </p:extLst>
          </p:nvPr>
        </p:nvGraphicFramePr>
        <p:xfrm>
          <a:off x="2392219" y="2554143"/>
          <a:ext cx="609600" cy="266700"/>
        </p:xfrm>
        <a:graphic>
          <a:graphicData uri="http://schemas.openxmlformats.org/presentationml/2006/ole">
            <mc:AlternateContent xmlns:mc="http://schemas.openxmlformats.org/markup-compatibility/2006">
              <mc:Choice xmlns:v="urn:schemas-microsoft-com:vml" Requires="v">
                <p:oleObj spid="_x0000_s360587" name="Equation" r:id="rId5" imgW="609480" imgH="266400" progId="Equation.DSMT4">
                  <p:embed/>
                </p:oleObj>
              </mc:Choice>
              <mc:Fallback>
                <p:oleObj name="Equation" r:id="rId5" imgW="609480" imgH="266400" progId="Equation.DSMT4">
                  <p:embed/>
                  <p:pic>
                    <p:nvPicPr>
                      <p:cNvPr id="0" name=""/>
                      <p:cNvPicPr/>
                      <p:nvPr/>
                    </p:nvPicPr>
                    <p:blipFill>
                      <a:blip r:embed="rId6"/>
                      <a:stretch>
                        <a:fillRect/>
                      </a:stretch>
                    </p:blipFill>
                    <p:spPr>
                      <a:xfrm>
                        <a:off x="2392219" y="2554143"/>
                        <a:ext cx="609600" cy="2667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94719041"/>
              </p:ext>
            </p:extLst>
          </p:nvPr>
        </p:nvGraphicFramePr>
        <p:xfrm>
          <a:off x="3417888" y="2238375"/>
          <a:ext cx="2413000" cy="863600"/>
        </p:xfrm>
        <a:graphic>
          <a:graphicData uri="http://schemas.openxmlformats.org/presentationml/2006/ole">
            <mc:AlternateContent xmlns:mc="http://schemas.openxmlformats.org/markup-compatibility/2006">
              <mc:Choice xmlns:v="urn:schemas-microsoft-com:vml" Requires="v">
                <p:oleObj spid="_x0000_s360588" name="Equation" r:id="rId7" imgW="2412720" imgH="863280" progId="Equation.DSMT4">
                  <p:embed/>
                </p:oleObj>
              </mc:Choice>
              <mc:Fallback>
                <p:oleObj name="Equation" r:id="rId7" imgW="2412720" imgH="863280" progId="Equation.DSMT4">
                  <p:embed/>
                  <p:pic>
                    <p:nvPicPr>
                      <p:cNvPr id="0" name=""/>
                      <p:cNvPicPr/>
                      <p:nvPr/>
                    </p:nvPicPr>
                    <p:blipFill>
                      <a:blip r:embed="rId8"/>
                      <a:stretch>
                        <a:fillRect/>
                      </a:stretch>
                    </p:blipFill>
                    <p:spPr>
                      <a:xfrm>
                        <a:off x="3417888" y="2238375"/>
                        <a:ext cx="2413000" cy="863600"/>
                      </a:xfrm>
                      <a:prstGeom prst="rect">
                        <a:avLst/>
                      </a:prstGeom>
                    </p:spPr>
                  </p:pic>
                </p:oleObj>
              </mc:Fallback>
            </mc:AlternateContent>
          </a:graphicData>
        </a:graphic>
      </p:graphicFrame>
    </p:spTree>
    <p:extLst>
      <p:ext uri="{BB962C8B-B14F-4D97-AF65-F5344CB8AC3E}">
        <p14:creationId xmlns:p14="http://schemas.microsoft.com/office/powerpoint/2010/main" val="3166600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5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5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5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5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Basic Concepts</a:t>
            </a:r>
          </a:p>
        </p:txBody>
      </p:sp>
      <p:graphicFrame>
        <p:nvGraphicFramePr>
          <p:cNvPr id="11" name="Object 10"/>
          <p:cNvGraphicFramePr>
            <a:graphicFrameLocks noChangeAspect="1"/>
          </p:cNvGraphicFramePr>
          <p:nvPr>
            <p:extLst>
              <p:ext uri="{D42A27DB-BD31-4B8C-83A1-F6EECF244321}">
                <p14:modId xmlns:p14="http://schemas.microsoft.com/office/powerpoint/2010/main" val="3267236840"/>
              </p:ext>
            </p:extLst>
          </p:nvPr>
        </p:nvGraphicFramePr>
        <p:xfrm>
          <a:off x="2022645" y="1695282"/>
          <a:ext cx="2032000" cy="863600"/>
        </p:xfrm>
        <a:graphic>
          <a:graphicData uri="http://schemas.openxmlformats.org/presentationml/2006/ole">
            <mc:AlternateContent xmlns:mc="http://schemas.openxmlformats.org/markup-compatibility/2006">
              <mc:Choice xmlns:v="urn:schemas-microsoft-com:vml" Requires="v">
                <p:oleObj spid="_x0000_s348932" name="Equation" r:id="rId4" imgW="2031840" imgH="863280" progId="Equation.DSMT4">
                  <p:embed/>
                </p:oleObj>
              </mc:Choice>
              <mc:Fallback>
                <p:oleObj name="Equation" r:id="rId4" imgW="2031840" imgH="863280" progId="Equation.DSMT4">
                  <p:embed/>
                  <p:pic>
                    <p:nvPicPr>
                      <p:cNvPr id="0" name=""/>
                      <p:cNvPicPr/>
                      <p:nvPr/>
                    </p:nvPicPr>
                    <p:blipFill>
                      <a:blip r:embed="rId5"/>
                      <a:stretch>
                        <a:fillRect/>
                      </a:stretch>
                    </p:blipFill>
                    <p:spPr>
                      <a:xfrm>
                        <a:off x="2022645" y="1695282"/>
                        <a:ext cx="2032000" cy="863600"/>
                      </a:xfrm>
                      <a:prstGeom prst="rect">
                        <a:avLst/>
                      </a:prstGeom>
                    </p:spPr>
                  </p:pic>
                </p:oleObj>
              </mc:Fallback>
            </mc:AlternateContent>
          </a:graphicData>
        </a:graphic>
      </p:graphicFrame>
      <p:grpSp>
        <p:nvGrpSpPr>
          <p:cNvPr id="91" name="Group 90"/>
          <p:cNvGrpSpPr>
            <a:grpSpLocks noChangeAspect="1"/>
          </p:cNvGrpSpPr>
          <p:nvPr/>
        </p:nvGrpSpPr>
        <p:grpSpPr>
          <a:xfrm>
            <a:off x="979630" y="2824791"/>
            <a:ext cx="3439955" cy="2716247"/>
            <a:chOff x="6643698" y="4228521"/>
            <a:chExt cx="2373085" cy="1692728"/>
          </a:xfrm>
        </p:grpSpPr>
        <p:grpSp>
          <p:nvGrpSpPr>
            <p:cNvPr id="73" name="Group 72"/>
            <p:cNvGrpSpPr/>
            <p:nvPr/>
          </p:nvGrpSpPr>
          <p:grpSpPr>
            <a:xfrm>
              <a:off x="6643698" y="4228521"/>
              <a:ext cx="2373085" cy="1692728"/>
              <a:chOff x="3820886" y="3526971"/>
              <a:chExt cx="2373085" cy="1692728"/>
            </a:xfrm>
          </p:grpSpPr>
          <p:cxnSp>
            <p:nvCxnSpPr>
              <p:cNvPr id="19" name="Straight Arrow Connector 18"/>
              <p:cNvCxnSpPr/>
              <p:nvPr/>
            </p:nvCxnSpPr>
            <p:spPr>
              <a:xfrm>
                <a:off x="3820886" y="5159829"/>
                <a:ext cx="237308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820886" y="3526971"/>
                <a:ext cx="0" cy="163285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4027714" y="3940628"/>
                <a:ext cx="2002972" cy="1012371"/>
              </a:xfrm>
              <a:custGeom>
                <a:avLst/>
                <a:gdLst>
                  <a:gd name="connsiteX0" fmla="*/ 0 w 1295400"/>
                  <a:gd name="connsiteY0" fmla="*/ 0 h 925285"/>
                  <a:gd name="connsiteX1" fmla="*/ 217715 w 1295400"/>
                  <a:gd name="connsiteY1" fmla="*/ 478971 h 925285"/>
                  <a:gd name="connsiteX2" fmla="*/ 783772 w 1295400"/>
                  <a:gd name="connsiteY2" fmla="*/ 772885 h 925285"/>
                  <a:gd name="connsiteX3" fmla="*/ 1295400 w 1295400"/>
                  <a:gd name="connsiteY3" fmla="*/ 925285 h 925285"/>
                  <a:gd name="connsiteX4" fmla="*/ 1295400 w 1295400"/>
                  <a:gd name="connsiteY4" fmla="*/ 925285 h 925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0" h="925285">
                    <a:moveTo>
                      <a:pt x="0" y="0"/>
                    </a:moveTo>
                    <a:cubicBezTo>
                      <a:pt x="43543" y="175078"/>
                      <a:pt x="87086" y="350157"/>
                      <a:pt x="217715" y="478971"/>
                    </a:cubicBezTo>
                    <a:cubicBezTo>
                      <a:pt x="348344" y="607785"/>
                      <a:pt x="604158" y="698499"/>
                      <a:pt x="783772" y="772885"/>
                    </a:cubicBezTo>
                    <a:cubicBezTo>
                      <a:pt x="963386" y="847271"/>
                      <a:pt x="1295400" y="925285"/>
                      <a:pt x="1295400" y="925285"/>
                    </a:cubicBezTo>
                    <a:lnTo>
                      <a:pt x="1295400" y="925285"/>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p:nvPr/>
            </p:nvCxnSpPr>
            <p:spPr>
              <a:xfrm>
                <a:off x="4027714" y="4051275"/>
                <a:ext cx="0" cy="1108554"/>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3967842" y="3929743"/>
                <a:ext cx="119743" cy="119742"/>
              </a:xfrm>
              <a:prstGeom prst="flowChartConnector">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4201885" y="5099957"/>
                <a:ext cx="119743" cy="119742"/>
              </a:xfrm>
              <a:prstGeom prst="flowChartConnector">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p:cNvSpPr/>
              <p:nvPr/>
            </p:nvSpPr>
            <p:spPr>
              <a:xfrm>
                <a:off x="4463145" y="5099953"/>
                <a:ext cx="119743" cy="119742"/>
              </a:xfrm>
              <a:prstGeom prst="flowChartConnector">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p:cNvSpPr/>
              <p:nvPr/>
            </p:nvSpPr>
            <p:spPr>
              <a:xfrm>
                <a:off x="5258483" y="5099956"/>
                <a:ext cx="119743" cy="119742"/>
              </a:xfrm>
              <a:prstGeom prst="flowChartConnector">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p:cNvSpPr/>
              <p:nvPr/>
            </p:nvSpPr>
            <p:spPr>
              <a:xfrm>
                <a:off x="4985665" y="5099945"/>
                <a:ext cx="119743" cy="119742"/>
              </a:xfrm>
              <a:prstGeom prst="flowChartConnector">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p:cNvSpPr/>
              <p:nvPr/>
            </p:nvSpPr>
            <p:spPr>
              <a:xfrm>
                <a:off x="4724405" y="5099949"/>
                <a:ext cx="119743" cy="119742"/>
              </a:xfrm>
              <a:prstGeom prst="flowChartConnector">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4" name="Object 73"/>
            <p:cNvGraphicFramePr>
              <a:graphicFrameLocks noChangeAspect="1"/>
            </p:cNvGraphicFramePr>
            <p:nvPr>
              <p:extLst>
                <p:ext uri="{D42A27DB-BD31-4B8C-83A1-F6EECF244321}">
                  <p14:modId xmlns:p14="http://schemas.microsoft.com/office/powerpoint/2010/main" val="598234123"/>
                </p:ext>
              </p:extLst>
            </p:nvPr>
          </p:nvGraphicFramePr>
          <p:xfrm>
            <a:off x="7084568" y="4585935"/>
            <a:ext cx="292100" cy="330200"/>
          </p:xfrm>
          <a:graphic>
            <a:graphicData uri="http://schemas.openxmlformats.org/presentationml/2006/ole">
              <mc:AlternateContent xmlns:mc="http://schemas.openxmlformats.org/markup-compatibility/2006">
                <mc:Choice xmlns:v="urn:schemas-microsoft-com:vml" Requires="v">
                  <p:oleObj spid="_x0000_s348933" name="Equation" r:id="rId6" imgW="291960" imgH="330120" progId="Equation.DSMT4">
                    <p:embed/>
                  </p:oleObj>
                </mc:Choice>
                <mc:Fallback>
                  <p:oleObj name="Equation" r:id="rId6" imgW="291960" imgH="330120" progId="Equation.DSMT4">
                    <p:embed/>
                    <p:pic>
                      <p:nvPicPr>
                        <p:cNvPr id="0" name=""/>
                        <p:cNvPicPr/>
                        <p:nvPr/>
                      </p:nvPicPr>
                      <p:blipFill>
                        <a:blip r:embed="rId7"/>
                        <a:stretch>
                          <a:fillRect/>
                        </a:stretch>
                      </p:blipFill>
                      <p:spPr>
                        <a:xfrm>
                          <a:off x="7084568" y="4585935"/>
                          <a:ext cx="292100" cy="330200"/>
                        </a:xfrm>
                        <a:prstGeom prst="rect">
                          <a:avLst/>
                        </a:prstGeom>
                      </p:spPr>
                    </p:pic>
                  </p:oleObj>
                </mc:Fallback>
              </mc:AlternateContent>
            </a:graphicData>
          </a:graphic>
        </p:graphicFrame>
      </p:grpSp>
      <p:sp>
        <p:nvSpPr>
          <p:cNvPr id="78" name="TextBox 77"/>
          <p:cNvSpPr txBox="1"/>
          <p:nvPr/>
        </p:nvSpPr>
        <p:spPr>
          <a:xfrm>
            <a:off x="4767703" y="4138867"/>
            <a:ext cx="4505325" cy="400110"/>
          </a:xfrm>
          <a:prstGeom prst="rect">
            <a:avLst/>
          </a:prstGeom>
          <a:noFill/>
        </p:spPr>
        <p:txBody>
          <a:bodyPr wrap="square" rtlCol="0">
            <a:spAutoFit/>
          </a:bodyPr>
          <a:lstStyle/>
          <a:p>
            <a:r>
              <a:rPr lang="en-US" sz="2000" dirty="0"/>
              <a:t>For disturbance satisfying </a:t>
            </a:r>
          </a:p>
        </p:txBody>
      </p:sp>
      <p:grpSp>
        <p:nvGrpSpPr>
          <p:cNvPr id="6" name="Group 5"/>
          <p:cNvGrpSpPr/>
          <p:nvPr/>
        </p:nvGrpSpPr>
        <p:grpSpPr>
          <a:xfrm>
            <a:off x="4832581" y="5031301"/>
            <a:ext cx="3981694" cy="415052"/>
            <a:chOff x="2427397" y="5782060"/>
            <a:chExt cx="3981694" cy="415052"/>
          </a:xfrm>
        </p:grpSpPr>
        <p:graphicFrame>
          <p:nvGraphicFramePr>
            <p:cNvPr id="79" name="Object 78"/>
            <p:cNvGraphicFramePr>
              <a:graphicFrameLocks noChangeAspect="1"/>
            </p:cNvGraphicFramePr>
            <p:nvPr>
              <p:extLst>
                <p:ext uri="{D42A27DB-BD31-4B8C-83A1-F6EECF244321}">
                  <p14:modId xmlns:p14="http://schemas.microsoft.com/office/powerpoint/2010/main" val="3231429468"/>
                </p:ext>
              </p:extLst>
            </p:nvPr>
          </p:nvGraphicFramePr>
          <p:xfrm>
            <a:off x="2427397" y="5863900"/>
            <a:ext cx="1765300" cy="333212"/>
          </p:xfrm>
          <a:graphic>
            <a:graphicData uri="http://schemas.openxmlformats.org/presentationml/2006/ole">
              <mc:AlternateContent xmlns:mc="http://schemas.openxmlformats.org/markup-compatibility/2006">
                <mc:Choice xmlns:v="urn:schemas-microsoft-com:vml" Requires="v">
                  <p:oleObj spid="_x0000_s348934" name="Equation" r:id="rId8" imgW="1765080" imgH="431640" progId="Equation.DSMT4">
                    <p:embed/>
                  </p:oleObj>
                </mc:Choice>
                <mc:Fallback>
                  <p:oleObj name="Equation" r:id="rId8" imgW="1765080" imgH="431640" progId="Equation.DSMT4">
                    <p:embed/>
                    <p:pic>
                      <p:nvPicPr>
                        <p:cNvPr id="0" name=""/>
                        <p:cNvPicPr>
                          <a:picLocks noChangeAspect="1" noChangeArrowheads="1"/>
                        </p:cNvPicPr>
                        <p:nvPr/>
                      </p:nvPicPr>
                      <p:blipFill>
                        <a:blip r:embed="rId9"/>
                        <a:srcRect/>
                        <a:stretch>
                          <a:fillRect/>
                        </a:stretch>
                      </p:blipFill>
                      <p:spPr bwMode="auto">
                        <a:xfrm>
                          <a:off x="2427397" y="5863900"/>
                          <a:ext cx="1765300" cy="333212"/>
                        </a:xfrm>
                        <a:prstGeom prst="rect">
                          <a:avLst/>
                        </a:prstGeom>
                        <a:noFill/>
                        <a:ln>
                          <a:noFill/>
                        </a:ln>
                        <a:extLst/>
                      </p:spPr>
                    </p:pic>
                  </p:oleObj>
                </mc:Fallback>
              </mc:AlternateContent>
            </a:graphicData>
          </a:graphic>
        </p:graphicFrame>
        <p:sp>
          <p:nvSpPr>
            <p:cNvPr id="80" name="TextBox 79"/>
            <p:cNvSpPr txBox="1"/>
            <p:nvPr/>
          </p:nvSpPr>
          <p:spPr>
            <a:xfrm>
              <a:off x="4380266" y="5782060"/>
              <a:ext cx="2028825" cy="400110"/>
            </a:xfrm>
            <a:prstGeom prst="rect">
              <a:avLst/>
            </a:prstGeom>
            <a:noFill/>
          </p:spPr>
          <p:txBody>
            <a:bodyPr wrap="square" rtlCol="0">
              <a:spAutoFit/>
            </a:bodyPr>
            <a:lstStyle/>
            <a:p>
              <a:r>
                <a:rPr lang="en-US" sz="2000" dirty="0"/>
                <a:t>(asymptotically)</a:t>
              </a:r>
            </a:p>
          </p:txBody>
        </p:sp>
      </p:grpSp>
      <p:sp>
        <p:nvSpPr>
          <p:cNvPr id="89" name="TextBox 88"/>
          <p:cNvSpPr txBox="1"/>
          <p:nvPr/>
        </p:nvSpPr>
        <p:spPr>
          <a:xfrm>
            <a:off x="1120775" y="1057047"/>
            <a:ext cx="7293856" cy="430887"/>
          </a:xfrm>
          <a:prstGeom prst="rect">
            <a:avLst/>
          </a:prstGeom>
          <a:noFill/>
        </p:spPr>
        <p:txBody>
          <a:bodyPr wrap="square" rtlCol="0">
            <a:spAutoFit/>
          </a:bodyPr>
          <a:lstStyle/>
          <a:p>
            <a:pPr algn="just">
              <a:spcAft>
                <a:spcPts val="300"/>
              </a:spcAft>
            </a:pPr>
            <a:r>
              <a:rPr lang="en-US" sz="2200" b="1" i="1" dirty="0"/>
              <a:t>Disturbance can be represented by z transform</a:t>
            </a:r>
          </a:p>
        </p:txBody>
      </p:sp>
      <p:graphicFrame>
        <p:nvGraphicFramePr>
          <p:cNvPr id="34" name="Object 33"/>
          <p:cNvGraphicFramePr>
            <a:graphicFrameLocks noChangeAspect="1"/>
          </p:cNvGraphicFramePr>
          <p:nvPr>
            <p:extLst>
              <p:ext uri="{D42A27DB-BD31-4B8C-83A1-F6EECF244321}">
                <p14:modId xmlns:p14="http://schemas.microsoft.com/office/powerpoint/2010/main" val="968585957"/>
              </p:ext>
            </p:extLst>
          </p:nvPr>
        </p:nvGraphicFramePr>
        <p:xfrm>
          <a:off x="5138737" y="1717589"/>
          <a:ext cx="1689100" cy="863600"/>
        </p:xfrm>
        <a:graphic>
          <a:graphicData uri="http://schemas.openxmlformats.org/presentationml/2006/ole">
            <mc:AlternateContent xmlns:mc="http://schemas.openxmlformats.org/markup-compatibility/2006">
              <mc:Choice xmlns:v="urn:schemas-microsoft-com:vml" Requires="v">
                <p:oleObj spid="_x0000_s348935" name="Equation" r:id="rId10" imgW="1688760" imgH="863280" progId="Equation.DSMT4">
                  <p:embed/>
                </p:oleObj>
              </mc:Choice>
              <mc:Fallback>
                <p:oleObj name="Equation" r:id="rId10" imgW="1688760" imgH="863280" progId="Equation.DSMT4">
                  <p:embed/>
                  <p:pic>
                    <p:nvPicPr>
                      <p:cNvPr id="0" name=""/>
                      <p:cNvPicPr/>
                      <p:nvPr/>
                    </p:nvPicPr>
                    <p:blipFill>
                      <a:blip r:embed="rId11"/>
                      <a:stretch>
                        <a:fillRect/>
                      </a:stretch>
                    </p:blipFill>
                    <p:spPr>
                      <a:xfrm>
                        <a:off x="5138737" y="1717589"/>
                        <a:ext cx="1689100" cy="863600"/>
                      </a:xfrm>
                      <a:prstGeom prst="rect">
                        <a:avLst/>
                      </a:prstGeom>
                    </p:spPr>
                  </p:pic>
                </p:oleObj>
              </mc:Fallback>
            </mc:AlternateContent>
          </a:graphicData>
        </a:graphic>
      </p:graphicFrame>
      <p:grpSp>
        <p:nvGrpSpPr>
          <p:cNvPr id="5" name="Group 4"/>
          <p:cNvGrpSpPr/>
          <p:nvPr/>
        </p:nvGrpSpPr>
        <p:grpSpPr>
          <a:xfrm>
            <a:off x="4825246" y="3231447"/>
            <a:ext cx="3536786" cy="431800"/>
            <a:chOff x="3889262" y="4429125"/>
            <a:chExt cx="3536786" cy="431800"/>
          </a:xfrm>
        </p:grpSpPr>
        <p:sp>
          <p:nvSpPr>
            <p:cNvPr id="77" name="TextBox 76"/>
            <p:cNvSpPr txBox="1"/>
            <p:nvPr/>
          </p:nvSpPr>
          <p:spPr>
            <a:xfrm>
              <a:off x="7188945" y="4458730"/>
              <a:ext cx="237103" cy="369332"/>
            </a:xfrm>
            <a:prstGeom prst="rect">
              <a:avLst/>
            </a:prstGeom>
            <a:noFill/>
          </p:spPr>
          <p:txBody>
            <a:bodyPr wrap="square" rtlCol="0">
              <a:spAutoFit/>
            </a:bodyPr>
            <a:lstStyle/>
            <a:p>
              <a:r>
                <a:rPr lang="en-US" dirty="0"/>
                <a:t>0</a:t>
              </a:r>
            </a:p>
          </p:txBody>
        </p:sp>
        <p:graphicFrame>
          <p:nvGraphicFramePr>
            <p:cNvPr id="35" name="Object 34"/>
            <p:cNvGraphicFramePr>
              <a:graphicFrameLocks noChangeAspect="1"/>
            </p:cNvGraphicFramePr>
            <p:nvPr>
              <p:extLst>
                <p:ext uri="{D42A27DB-BD31-4B8C-83A1-F6EECF244321}">
                  <p14:modId xmlns:p14="http://schemas.microsoft.com/office/powerpoint/2010/main" val="2253008587"/>
                </p:ext>
              </p:extLst>
            </p:nvPr>
          </p:nvGraphicFramePr>
          <p:xfrm>
            <a:off x="3889262" y="4429125"/>
            <a:ext cx="2984500" cy="431800"/>
          </p:xfrm>
          <a:graphic>
            <a:graphicData uri="http://schemas.openxmlformats.org/presentationml/2006/ole">
              <mc:AlternateContent xmlns:mc="http://schemas.openxmlformats.org/markup-compatibility/2006">
                <mc:Choice xmlns:v="urn:schemas-microsoft-com:vml" Requires="v">
                  <p:oleObj spid="_x0000_s348936" name="Equation" r:id="rId12" imgW="2984400" imgH="431640" progId="Equation.DSMT4">
                    <p:embed/>
                  </p:oleObj>
                </mc:Choice>
                <mc:Fallback>
                  <p:oleObj name="Equation" r:id="rId12" imgW="2984400" imgH="431640" progId="Equation.DSMT4">
                    <p:embed/>
                    <p:pic>
                      <p:nvPicPr>
                        <p:cNvPr id="0" name=""/>
                        <p:cNvPicPr/>
                        <p:nvPr/>
                      </p:nvPicPr>
                      <p:blipFill>
                        <a:blip r:embed="rId13"/>
                        <a:stretch>
                          <a:fillRect/>
                        </a:stretch>
                      </p:blipFill>
                      <p:spPr>
                        <a:xfrm>
                          <a:off x="3889262" y="4429125"/>
                          <a:ext cx="2984500" cy="431800"/>
                        </a:xfrm>
                        <a:prstGeom prst="rect">
                          <a:avLst/>
                        </a:prstGeom>
                      </p:spPr>
                    </p:pic>
                  </p:oleObj>
                </mc:Fallback>
              </mc:AlternateContent>
            </a:graphicData>
          </a:graphic>
        </p:graphicFrame>
        <p:cxnSp>
          <p:nvCxnSpPr>
            <p:cNvPr id="9" name="Straight Arrow Connector 8"/>
            <p:cNvCxnSpPr/>
            <p:nvPr/>
          </p:nvCxnSpPr>
          <p:spPr>
            <a:xfrm>
              <a:off x="6886675" y="4663992"/>
              <a:ext cx="32767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4114800" y="3186723"/>
            <a:ext cx="184731" cy="369332"/>
          </a:xfrm>
          <a:prstGeom prst="rect">
            <a:avLst/>
          </a:prstGeom>
          <a:noFill/>
        </p:spPr>
        <p:txBody>
          <a:bodyPr wrap="none" rtlCol="0">
            <a:spAutoFit/>
          </a:bodyPr>
          <a:lstStyle/>
          <a:p>
            <a:endParaRPr lang="en-US" dirty="0"/>
          </a:p>
        </p:txBody>
      </p:sp>
      <p:sp>
        <p:nvSpPr>
          <p:cNvPr id="4" name="Slide Number Placeholder 3"/>
          <p:cNvSpPr>
            <a:spLocks noGrp="1"/>
          </p:cNvSpPr>
          <p:nvPr>
            <p:ph type="sldNum" sz="quarter" idx="4"/>
          </p:nvPr>
        </p:nvSpPr>
        <p:spPr/>
        <p:txBody>
          <a:bodyPr/>
          <a:lstStyle/>
          <a:p>
            <a:fld id="{4A466926-17EF-4CAC-B717-1CD0EBB5093C}" type="slidenum">
              <a:rPr lang="en-US" smtClean="0"/>
              <a:t>35</a:t>
            </a:fld>
            <a:endParaRPr lang="en-US"/>
          </a:p>
        </p:txBody>
      </p:sp>
    </p:spTree>
    <p:extLst>
      <p:ext uri="{BB962C8B-B14F-4D97-AF65-F5344CB8AC3E}">
        <p14:creationId xmlns:p14="http://schemas.microsoft.com/office/powerpoint/2010/main" val="2186123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extBox 39"/>
          <p:cNvSpPr txBox="1"/>
          <p:nvPr/>
        </p:nvSpPr>
        <p:spPr>
          <a:xfrm>
            <a:off x="385533" y="1105678"/>
            <a:ext cx="8510818" cy="5578450"/>
          </a:xfrm>
          <a:prstGeom prst="rect">
            <a:avLst/>
          </a:prstGeom>
          <a:noFill/>
        </p:spPr>
        <p:txBody>
          <a:bodyPr wrap="square" rtlCol="0">
            <a:noAutofit/>
          </a:bodyPr>
          <a:lstStyle/>
          <a:p>
            <a:pPr>
              <a:spcAft>
                <a:spcPts val="500"/>
              </a:spcAft>
            </a:pPr>
            <a:r>
              <a:rPr lang="en-US" sz="2200" b="1" i="1" dirty="0"/>
              <a:t>Unstable inversed model</a:t>
            </a:r>
          </a:p>
          <a:p>
            <a:pPr marL="342900" indent="-342900">
              <a:spcAft>
                <a:spcPts val="500"/>
              </a:spcAft>
              <a:buFont typeface="Wingdings" panose="05000000000000000000" pitchFamily="2" charset="2"/>
              <a:buChar char="§"/>
            </a:pPr>
            <a:r>
              <a:rPr lang="en-US" sz="2000" dirty="0"/>
              <a:t>Plant </a:t>
            </a:r>
            <a:r>
              <a:rPr lang="en-US" sz="2000" i="1" dirty="0"/>
              <a:t>P</a:t>
            </a:r>
            <a:r>
              <a:rPr lang="en-US" sz="2000" dirty="0"/>
              <a:t> may have </a:t>
            </a:r>
            <a:r>
              <a:rPr lang="en-US" sz="2000" dirty="0" err="1"/>
              <a:t>nonminimum</a:t>
            </a:r>
            <a:r>
              <a:rPr lang="en-US" sz="2000" dirty="0"/>
              <a:t> </a:t>
            </a:r>
            <a:r>
              <a:rPr lang="en-US" sz="2000" dirty="0" err="1"/>
              <a:t>zeros</a:t>
            </a:r>
            <a:r>
              <a:rPr lang="en-US" sz="2000" dirty="0"/>
              <a:t>. </a:t>
            </a:r>
            <a:r>
              <a:rPr lang="en-US" sz="2000" i="1" dirty="0"/>
              <a:t>P</a:t>
            </a:r>
            <a:r>
              <a:rPr lang="en-US" sz="2000" dirty="0"/>
              <a:t> inverse is not stable</a:t>
            </a:r>
          </a:p>
          <a:p>
            <a:pPr marL="342900" indent="-342900">
              <a:spcAft>
                <a:spcPts val="500"/>
              </a:spcAft>
              <a:buFont typeface="Wingdings" panose="05000000000000000000" pitchFamily="2" charset="2"/>
              <a:buChar char="§"/>
            </a:pPr>
            <a:r>
              <a:rPr lang="en-US" altLang="en-US" sz="2000" dirty="0"/>
              <a:t>Zero Phase Error Tracking (ZPET) method</a:t>
            </a: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lvl="1">
              <a:spcAft>
                <a:spcPts val="500"/>
              </a:spcAft>
            </a:pPr>
            <a:r>
              <a:rPr lang="en-US" sz="2000" dirty="0"/>
              <a:t>               includes </a:t>
            </a:r>
            <a:r>
              <a:rPr lang="en-US" sz="2000" dirty="0" err="1"/>
              <a:t>zeros</a:t>
            </a:r>
            <a:r>
              <a:rPr lang="en-US" sz="2000" dirty="0"/>
              <a:t> of stable part,              includes </a:t>
            </a:r>
            <a:r>
              <a:rPr lang="en-US" sz="2000" dirty="0" err="1"/>
              <a:t>zeros</a:t>
            </a:r>
            <a:r>
              <a:rPr lang="en-US" sz="2000" dirty="0"/>
              <a:t> of unstable part</a:t>
            </a:r>
          </a:p>
          <a:p>
            <a:pPr>
              <a:spcAft>
                <a:spcPts val="500"/>
              </a:spcAft>
            </a:pPr>
            <a:endParaRPr lang="en-US" sz="1000" b="1" i="1" dirty="0"/>
          </a:p>
          <a:p>
            <a:pPr>
              <a:spcAft>
                <a:spcPts val="500"/>
              </a:spcAft>
            </a:pPr>
            <a:r>
              <a:rPr lang="en-US" sz="2200" b="1" i="1" dirty="0"/>
              <a:t>Stable model inversion</a:t>
            </a:r>
          </a:p>
          <a:p>
            <a:pPr>
              <a:spcAft>
                <a:spcPts val="500"/>
              </a:spcAft>
            </a:pPr>
            <a:endParaRPr lang="en-US" sz="2000" b="1" i="1" dirty="0">
              <a:effectLst>
                <a:outerShdw blurRad="38100" dist="38100" dir="2700000" algn="tl">
                  <a:srgbClr val="000000">
                    <a:alpha val="43137"/>
                  </a:srgbClr>
                </a:outerShdw>
              </a:effectLst>
            </a:endParaRPr>
          </a:p>
          <a:p>
            <a:pPr>
              <a:spcAft>
                <a:spcPts val="500"/>
              </a:spcAft>
            </a:pPr>
            <a:endParaRPr lang="en-US" sz="2000" b="1" i="1" dirty="0">
              <a:effectLst>
                <a:outerShdw blurRad="38100" dist="38100" dir="2700000" algn="tl">
                  <a:srgbClr val="000000">
                    <a:alpha val="43137"/>
                  </a:srgbClr>
                </a:outerShdw>
              </a:effectLst>
            </a:endParaRPr>
          </a:p>
          <a:p>
            <a:pPr>
              <a:spcAft>
                <a:spcPts val="500"/>
              </a:spcAft>
            </a:pPr>
            <a:endParaRPr lang="en-US" sz="800" b="1" i="1" dirty="0">
              <a:effectLst>
                <a:outerShdw blurRad="38100" dist="38100" dir="2700000" algn="tl">
                  <a:srgbClr val="000000">
                    <a:alpha val="43137"/>
                  </a:srgbClr>
                </a:outerShdw>
              </a:effectLst>
            </a:endParaRPr>
          </a:p>
          <a:p>
            <a:pPr>
              <a:spcAft>
                <a:spcPts val="500"/>
              </a:spcAft>
            </a:pPr>
            <a:endParaRPr lang="en-US" sz="2000" b="1" i="1" dirty="0">
              <a:effectLst>
                <a:outerShdw blurRad="38100" dist="38100" dir="2700000" algn="tl">
                  <a:srgbClr val="000000">
                    <a:alpha val="43137"/>
                  </a:srgbClr>
                </a:outerShdw>
              </a:effectLst>
            </a:endParaRPr>
          </a:p>
          <a:p>
            <a:pPr>
              <a:spcAft>
                <a:spcPts val="500"/>
              </a:spcAft>
            </a:pPr>
            <a:endParaRPr lang="en-US" sz="2000" b="1" i="1" dirty="0">
              <a:effectLst>
                <a:outerShdw blurRad="38100" dist="38100" dir="2700000" algn="tl">
                  <a:srgbClr val="000000">
                    <a:alpha val="43137"/>
                  </a:srgbClr>
                </a:outerShdw>
              </a:effectLst>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364858929"/>
              </p:ext>
            </p:extLst>
          </p:nvPr>
        </p:nvGraphicFramePr>
        <p:xfrm>
          <a:off x="2592388" y="2405795"/>
          <a:ext cx="3076575" cy="485775"/>
        </p:xfrm>
        <a:graphic>
          <a:graphicData uri="http://schemas.openxmlformats.org/presentationml/2006/ole">
            <mc:AlternateContent xmlns:mc="http://schemas.openxmlformats.org/markup-compatibility/2006">
              <mc:Choice xmlns:v="urn:schemas-microsoft-com:vml" Requires="v">
                <p:oleObj spid="_x0000_s362552" name="Equation" r:id="rId4" imgW="2743200" imgH="431640" progId="Equation.DSMT4">
                  <p:embed/>
                </p:oleObj>
              </mc:Choice>
              <mc:Fallback>
                <p:oleObj name="Equation" r:id="rId4" imgW="2743200" imgH="431640" progId="Equation.DSMT4">
                  <p:embed/>
                  <p:pic>
                    <p:nvPicPr>
                      <p:cNvPr id="0" name=""/>
                      <p:cNvPicPr>
                        <a:picLocks noChangeAspect="1" noChangeArrowheads="1"/>
                      </p:cNvPicPr>
                      <p:nvPr/>
                    </p:nvPicPr>
                    <p:blipFill>
                      <a:blip r:embed="rId5"/>
                      <a:srcRect/>
                      <a:stretch>
                        <a:fillRect/>
                      </a:stretch>
                    </p:blipFill>
                    <p:spPr bwMode="auto">
                      <a:xfrm>
                        <a:off x="2592388" y="2405795"/>
                        <a:ext cx="30765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itle 1"/>
          <p:cNvSpPr txBox="1">
            <a:spLocks/>
          </p:cNvSpPr>
          <p:nvPr/>
        </p:nvSpPr>
        <p:spPr bwMode="auto">
          <a:xfrm>
            <a:off x="1152526" y="-1"/>
            <a:ext cx="799147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Zero Phase Error Tracking method</a:t>
            </a:r>
          </a:p>
        </p:txBody>
      </p:sp>
      <p:graphicFrame>
        <p:nvGraphicFramePr>
          <p:cNvPr id="6" name="Object 5"/>
          <p:cNvGraphicFramePr>
            <a:graphicFrameLocks noChangeAspect="1"/>
          </p:cNvGraphicFramePr>
          <p:nvPr>
            <p:extLst>
              <p:ext uri="{D42A27DB-BD31-4B8C-83A1-F6EECF244321}">
                <p14:modId xmlns:p14="http://schemas.microsoft.com/office/powerpoint/2010/main" val="2211673645"/>
              </p:ext>
            </p:extLst>
          </p:nvPr>
        </p:nvGraphicFramePr>
        <p:xfrm>
          <a:off x="959828" y="2944932"/>
          <a:ext cx="863600" cy="431800"/>
        </p:xfrm>
        <a:graphic>
          <a:graphicData uri="http://schemas.openxmlformats.org/presentationml/2006/ole">
            <mc:AlternateContent xmlns:mc="http://schemas.openxmlformats.org/markup-compatibility/2006">
              <mc:Choice xmlns:v="urn:schemas-microsoft-com:vml" Requires="v">
                <p:oleObj spid="_x0000_s362553" name="Equation" r:id="rId6" imgW="863280" imgH="431640" progId="Equation.DSMT4">
                  <p:embed/>
                </p:oleObj>
              </mc:Choice>
              <mc:Fallback>
                <p:oleObj name="Equation" r:id="rId6" imgW="863280" imgH="431640" progId="Equation.DSMT4">
                  <p:embed/>
                  <p:pic>
                    <p:nvPicPr>
                      <p:cNvPr id="0" name=""/>
                      <p:cNvPicPr/>
                      <p:nvPr/>
                    </p:nvPicPr>
                    <p:blipFill>
                      <a:blip r:embed="rId7"/>
                      <a:stretch>
                        <a:fillRect/>
                      </a:stretch>
                    </p:blipFill>
                    <p:spPr>
                      <a:xfrm>
                        <a:off x="959828" y="2944932"/>
                        <a:ext cx="863600" cy="431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02520181"/>
              </p:ext>
            </p:extLst>
          </p:nvPr>
        </p:nvGraphicFramePr>
        <p:xfrm>
          <a:off x="5261464" y="2954459"/>
          <a:ext cx="838200" cy="431800"/>
        </p:xfrm>
        <a:graphic>
          <a:graphicData uri="http://schemas.openxmlformats.org/presentationml/2006/ole">
            <mc:AlternateContent xmlns:mc="http://schemas.openxmlformats.org/markup-compatibility/2006">
              <mc:Choice xmlns:v="urn:schemas-microsoft-com:vml" Requires="v">
                <p:oleObj spid="_x0000_s362554" name="Equation" r:id="rId8" imgW="838080" imgH="431640" progId="Equation.DSMT4">
                  <p:embed/>
                </p:oleObj>
              </mc:Choice>
              <mc:Fallback>
                <p:oleObj name="Equation" r:id="rId8" imgW="838080" imgH="431640" progId="Equation.DSMT4">
                  <p:embed/>
                  <p:pic>
                    <p:nvPicPr>
                      <p:cNvPr id="0" name=""/>
                      <p:cNvPicPr/>
                      <p:nvPr/>
                    </p:nvPicPr>
                    <p:blipFill>
                      <a:blip r:embed="rId9"/>
                      <a:stretch>
                        <a:fillRect/>
                      </a:stretch>
                    </p:blipFill>
                    <p:spPr>
                      <a:xfrm>
                        <a:off x="5261464" y="2954459"/>
                        <a:ext cx="838200" cy="4318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748925301"/>
              </p:ext>
            </p:extLst>
          </p:nvPr>
        </p:nvGraphicFramePr>
        <p:xfrm>
          <a:off x="523875" y="4560888"/>
          <a:ext cx="3124200" cy="927100"/>
        </p:xfrm>
        <a:graphic>
          <a:graphicData uri="http://schemas.openxmlformats.org/presentationml/2006/ole">
            <mc:AlternateContent xmlns:mc="http://schemas.openxmlformats.org/markup-compatibility/2006">
              <mc:Choice xmlns:v="urn:schemas-microsoft-com:vml" Requires="v">
                <p:oleObj spid="_x0000_s362555" name="Equation" r:id="rId10" imgW="3124080" imgH="927000" progId="Equation.DSMT4">
                  <p:embed/>
                </p:oleObj>
              </mc:Choice>
              <mc:Fallback>
                <p:oleObj name="Equation" r:id="rId10" imgW="3124080" imgH="927000" progId="Equation.DSMT4">
                  <p:embed/>
                  <p:pic>
                    <p:nvPicPr>
                      <p:cNvPr id="0" name=""/>
                      <p:cNvPicPr/>
                      <p:nvPr/>
                    </p:nvPicPr>
                    <p:blipFill>
                      <a:blip r:embed="rId11"/>
                      <a:stretch>
                        <a:fillRect/>
                      </a:stretch>
                    </p:blipFill>
                    <p:spPr>
                      <a:xfrm>
                        <a:off x="523875" y="4560888"/>
                        <a:ext cx="3124200" cy="927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57571538"/>
              </p:ext>
            </p:extLst>
          </p:nvPr>
        </p:nvGraphicFramePr>
        <p:xfrm>
          <a:off x="4610100" y="4275138"/>
          <a:ext cx="3454400" cy="431800"/>
        </p:xfrm>
        <a:graphic>
          <a:graphicData uri="http://schemas.openxmlformats.org/presentationml/2006/ole">
            <mc:AlternateContent xmlns:mc="http://schemas.openxmlformats.org/markup-compatibility/2006">
              <mc:Choice xmlns:v="urn:schemas-microsoft-com:vml" Requires="v">
                <p:oleObj spid="_x0000_s362556" name="Equation" r:id="rId12" imgW="3454200" imgH="431640" progId="Equation.DSMT4">
                  <p:embed/>
                </p:oleObj>
              </mc:Choice>
              <mc:Fallback>
                <p:oleObj name="Equation" r:id="rId12" imgW="3454200" imgH="431640" progId="Equation.DSMT4">
                  <p:embed/>
                  <p:pic>
                    <p:nvPicPr>
                      <p:cNvPr id="0" name=""/>
                      <p:cNvPicPr/>
                      <p:nvPr/>
                    </p:nvPicPr>
                    <p:blipFill>
                      <a:blip r:embed="rId13"/>
                      <a:stretch>
                        <a:fillRect/>
                      </a:stretch>
                    </p:blipFill>
                    <p:spPr>
                      <a:xfrm>
                        <a:off x="4610100" y="4275138"/>
                        <a:ext cx="3454400" cy="4318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6483783"/>
              </p:ext>
            </p:extLst>
          </p:nvPr>
        </p:nvGraphicFramePr>
        <p:xfrm>
          <a:off x="4608879" y="4850057"/>
          <a:ext cx="3009900" cy="381000"/>
        </p:xfrm>
        <a:graphic>
          <a:graphicData uri="http://schemas.openxmlformats.org/presentationml/2006/ole">
            <mc:AlternateContent xmlns:mc="http://schemas.openxmlformats.org/markup-compatibility/2006">
              <mc:Choice xmlns:v="urn:schemas-microsoft-com:vml" Requires="v">
                <p:oleObj spid="_x0000_s362557" name="Equation" r:id="rId14" imgW="3009600" imgH="380880" progId="Equation.DSMT4">
                  <p:embed/>
                </p:oleObj>
              </mc:Choice>
              <mc:Fallback>
                <p:oleObj name="Equation" r:id="rId14" imgW="3009600" imgH="380880" progId="Equation.DSMT4">
                  <p:embed/>
                  <p:pic>
                    <p:nvPicPr>
                      <p:cNvPr id="0" name=""/>
                      <p:cNvPicPr>
                        <a:picLocks noChangeAspect="1" noChangeArrowheads="1"/>
                      </p:cNvPicPr>
                      <p:nvPr/>
                    </p:nvPicPr>
                    <p:blipFill>
                      <a:blip r:embed="rId15"/>
                      <a:srcRect/>
                      <a:stretch>
                        <a:fillRect/>
                      </a:stretch>
                    </p:blipFill>
                    <p:spPr bwMode="auto">
                      <a:xfrm>
                        <a:off x="4608879" y="4850057"/>
                        <a:ext cx="3009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98006286"/>
              </p:ext>
            </p:extLst>
          </p:nvPr>
        </p:nvGraphicFramePr>
        <p:xfrm>
          <a:off x="4598133" y="5318248"/>
          <a:ext cx="3784600" cy="457200"/>
        </p:xfrm>
        <a:graphic>
          <a:graphicData uri="http://schemas.openxmlformats.org/presentationml/2006/ole">
            <mc:AlternateContent xmlns:mc="http://schemas.openxmlformats.org/markup-compatibility/2006">
              <mc:Choice xmlns:v="urn:schemas-microsoft-com:vml" Requires="v">
                <p:oleObj spid="_x0000_s362558" name="Equation" r:id="rId16" imgW="3784320" imgH="457200" progId="Equation.DSMT4">
                  <p:embed/>
                </p:oleObj>
              </mc:Choice>
              <mc:Fallback>
                <p:oleObj name="Equation" r:id="rId16" imgW="3784320" imgH="457200" progId="Equation.DSMT4">
                  <p:embed/>
                  <p:pic>
                    <p:nvPicPr>
                      <p:cNvPr id="0" name=""/>
                      <p:cNvPicPr>
                        <a:picLocks noChangeAspect="1" noChangeArrowheads="1"/>
                      </p:cNvPicPr>
                      <p:nvPr/>
                    </p:nvPicPr>
                    <p:blipFill>
                      <a:blip r:embed="rId17"/>
                      <a:srcRect/>
                      <a:stretch>
                        <a:fillRect/>
                      </a:stretch>
                    </p:blipFill>
                    <p:spPr bwMode="auto">
                      <a:xfrm>
                        <a:off x="4598133" y="5318248"/>
                        <a:ext cx="378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lide Number Placeholder 3"/>
          <p:cNvSpPr>
            <a:spLocks noGrp="1"/>
          </p:cNvSpPr>
          <p:nvPr>
            <p:ph type="sldNum" sz="quarter" idx="4"/>
          </p:nvPr>
        </p:nvSpPr>
        <p:spPr/>
        <p:txBody>
          <a:bodyPr/>
          <a:lstStyle/>
          <a:p>
            <a:fld id="{4A466926-17EF-4CAC-B717-1CD0EBB5093C}" type="slidenum">
              <a:rPr lang="en-US" smtClean="0"/>
              <a:t>36</a:t>
            </a:fld>
            <a:endParaRPr lang="en-US"/>
          </a:p>
        </p:txBody>
      </p:sp>
    </p:spTree>
    <p:extLst>
      <p:ext uri="{BB962C8B-B14F-4D97-AF65-F5344CB8AC3E}">
        <p14:creationId xmlns:p14="http://schemas.microsoft.com/office/powerpoint/2010/main" val="3556879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04" y="1187533"/>
            <a:ext cx="4873236" cy="2487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02654" y="1002867"/>
            <a:ext cx="2612571" cy="369332"/>
          </a:xfrm>
          <a:prstGeom prst="rect">
            <a:avLst/>
          </a:prstGeom>
          <a:noFill/>
        </p:spPr>
        <p:txBody>
          <a:bodyPr wrap="square" rtlCol="0">
            <a:spAutoFit/>
          </a:bodyPr>
          <a:lstStyle/>
          <a:p>
            <a:r>
              <a:rPr lang="en-US" dirty="0"/>
              <a:t>Bode of PID</a:t>
            </a:r>
          </a:p>
        </p:txBody>
      </p:sp>
      <p:pic>
        <p:nvPicPr>
          <p:cNvPr id="2877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0941" y="979565"/>
            <a:ext cx="4512623" cy="274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4A466926-17EF-4CAC-B717-1CD0EBB5093C}" type="slidenum">
              <a:rPr lang="en-US" smtClean="0"/>
              <a:t>37</a:t>
            </a:fld>
            <a:endParaRPr lang="en-US"/>
          </a:p>
        </p:txBody>
      </p:sp>
    </p:spTree>
    <p:extLst>
      <p:ext uri="{BB962C8B-B14F-4D97-AF65-F5344CB8AC3E}">
        <p14:creationId xmlns:p14="http://schemas.microsoft.com/office/powerpoint/2010/main" val="36933014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638" y="1087674"/>
            <a:ext cx="2296823" cy="2728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6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274" y="1310030"/>
            <a:ext cx="3101126" cy="22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bwMode="auto">
          <a:xfrm>
            <a:off x="1" y="-1"/>
            <a:ext cx="914400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Pitch angle </a:t>
            </a:r>
          </a:p>
        </p:txBody>
      </p:sp>
      <p:pic>
        <p:nvPicPr>
          <p:cNvPr id="246786"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958" y="4209322"/>
            <a:ext cx="3611880" cy="173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678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1050" y="4177234"/>
            <a:ext cx="3609975" cy="173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901621" y="6048375"/>
                <a:ext cx="2924175" cy="369332"/>
              </a:xfrm>
              <a:prstGeom prst="rect">
                <a:avLst/>
              </a:prstGeom>
              <a:noFill/>
            </p:spPr>
            <p:txBody>
              <a:bodyPr wrap="square" rtlCol="0">
                <a:spAutoFit/>
              </a:bodyPr>
              <a:lstStyle/>
              <a:p>
                <a:r>
                  <a:rPr lang="en-US" dirty="0"/>
                  <a:t>Wind turbine starts(</a:t>
                </a:r>
                <a14:m>
                  <m:oMath xmlns:m="http://schemas.openxmlformats.org/officeDocument/2006/math">
                    <m:r>
                      <a:rPr lang="en-US" i="1" smtClean="0">
                        <a:latin typeface="Cambria Math"/>
                        <a:ea typeface="Cambria Math"/>
                      </a:rPr>
                      <m:t>𝛽</m:t>
                    </m:r>
                    <m:r>
                      <a:rPr lang="en-US" b="0" i="1" smtClean="0">
                        <a:latin typeface="Cambria Math"/>
                        <a:ea typeface="Cambria Math"/>
                      </a:rPr>
                      <m:t>=0</m:t>
                    </m:r>
                  </m:oMath>
                </a14:m>
                <a:r>
                  <a:rPr lang="en-US" dirty="0"/>
                  <a:t>)</a:t>
                </a:r>
              </a:p>
            </p:txBody>
          </p:sp>
        </mc:Choice>
        <mc:Fallback xmlns="">
          <p:sp>
            <p:nvSpPr>
              <p:cNvPr id="2" name="TextBox 1"/>
              <p:cNvSpPr txBox="1">
                <a:spLocks noRot="1" noChangeAspect="1" noMove="1" noResize="1" noEditPoints="1" noAdjustHandles="1" noChangeArrowheads="1" noChangeShapeType="1" noTextEdit="1"/>
              </p:cNvSpPr>
              <p:nvPr/>
            </p:nvSpPr>
            <p:spPr>
              <a:xfrm>
                <a:off x="901621" y="6048375"/>
                <a:ext cx="2924175" cy="369332"/>
              </a:xfrm>
              <a:prstGeom prst="rect">
                <a:avLst/>
              </a:prstGeom>
              <a:blipFill rotWithShape="1">
                <a:blip r:embed="rId7"/>
                <a:stretch>
                  <a:fillRect l="-187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786311" y="6048376"/>
                <a:ext cx="3843339" cy="369332"/>
              </a:xfrm>
              <a:prstGeom prst="rect">
                <a:avLst/>
              </a:prstGeom>
              <a:noFill/>
            </p:spPr>
            <p:txBody>
              <a:bodyPr wrap="square" rtlCol="0">
                <a:spAutoFit/>
              </a:bodyPr>
              <a:lstStyle/>
              <a:p>
                <a:r>
                  <a:rPr lang="en-US" dirty="0"/>
                  <a:t>Wind turbine stops(</a:t>
                </a:r>
                <a14:m>
                  <m:oMath xmlns:m="http://schemas.openxmlformats.org/officeDocument/2006/math">
                    <m:r>
                      <a:rPr lang="en-US" i="1">
                        <a:latin typeface="Cambria Math"/>
                        <a:ea typeface="Cambria Math"/>
                      </a:rPr>
                      <m:t>𝛽</m:t>
                    </m:r>
                    <m:r>
                      <a:rPr lang="en-US" i="1">
                        <a:latin typeface="Cambria Math"/>
                        <a:ea typeface="Cambria Math"/>
                      </a:rPr>
                      <m:t>=</m:t>
                    </m:r>
                  </m:oMath>
                </a14:m>
                <a:r>
                  <a:rPr lang="en-US" dirty="0"/>
                  <a:t>90)</a:t>
                </a:r>
              </a:p>
            </p:txBody>
          </p:sp>
        </mc:Choice>
        <mc:Fallback xmlns="">
          <p:sp>
            <p:nvSpPr>
              <p:cNvPr id="11" name="TextBox 10"/>
              <p:cNvSpPr txBox="1">
                <a:spLocks noRot="1" noChangeAspect="1" noMove="1" noResize="1" noEditPoints="1" noAdjustHandles="1" noChangeArrowheads="1" noChangeShapeType="1" noTextEdit="1"/>
              </p:cNvSpPr>
              <p:nvPr/>
            </p:nvSpPr>
            <p:spPr>
              <a:xfrm>
                <a:off x="4786311" y="6048376"/>
                <a:ext cx="3843339" cy="369332"/>
              </a:xfrm>
              <a:prstGeom prst="rect">
                <a:avLst/>
              </a:prstGeom>
              <a:blipFill rotWithShape="1">
                <a:blip r:embed="rId8"/>
                <a:stretch>
                  <a:fillRect l="-1268" t="-8197" b="-24590"/>
                </a:stretch>
              </a:blipFill>
            </p:spPr>
            <p:txBody>
              <a:bodyPr/>
              <a:lstStyle/>
              <a:p>
                <a:r>
                  <a:rPr lang="en-US">
                    <a:noFill/>
                  </a:rPr>
                  <a:t> </a:t>
                </a:r>
              </a:p>
            </p:txBody>
          </p:sp>
        </mc:Fallback>
      </mc:AlternateContent>
      <p:pic>
        <p:nvPicPr>
          <p:cNvPr id="24678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1931" y="866775"/>
            <a:ext cx="3186788" cy="2042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678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7980" y="2502773"/>
            <a:ext cx="2090739" cy="1663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803105" y="3403387"/>
            <a:ext cx="904875" cy="230832"/>
          </a:xfrm>
          <a:prstGeom prst="rect">
            <a:avLst/>
          </a:prstGeom>
          <a:noFill/>
        </p:spPr>
        <p:txBody>
          <a:bodyPr wrap="square" rtlCol="0">
            <a:spAutoFit/>
          </a:bodyPr>
          <a:lstStyle/>
          <a:p>
            <a:r>
              <a:rPr lang="en-US" sz="900" dirty="0"/>
              <a:t>rotor plane</a:t>
            </a:r>
          </a:p>
        </p:txBody>
      </p:sp>
      <p:sp>
        <p:nvSpPr>
          <p:cNvPr id="16" name="TextBox 15"/>
          <p:cNvSpPr txBox="1"/>
          <p:nvPr/>
        </p:nvSpPr>
        <p:spPr>
          <a:xfrm>
            <a:off x="7077075" y="2336737"/>
            <a:ext cx="1885950" cy="230832"/>
          </a:xfrm>
          <a:prstGeom prst="rect">
            <a:avLst/>
          </a:prstGeom>
          <a:noFill/>
        </p:spPr>
        <p:txBody>
          <a:bodyPr wrap="square" rtlCol="0">
            <a:spAutoFit/>
          </a:bodyPr>
          <a:lstStyle/>
          <a:p>
            <a:r>
              <a:rPr lang="en-US" sz="900" dirty="0"/>
              <a:t>Low speed shaft horizontal axis</a:t>
            </a:r>
          </a:p>
        </p:txBody>
      </p:sp>
      <p:sp>
        <p:nvSpPr>
          <p:cNvPr id="5" name="Slide Number Placeholder 4"/>
          <p:cNvSpPr>
            <a:spLocks noGrp="1"/>
          </p:cNvSpPr>
          <p:nvPr>
            <p:ph type="sldNum" sz="quarter" idx="4"/>
          </p:nvPr>
        </p:nvSpPr>
        <p:spPr/>
        <p:txBody>
          <a:bodyPr/>
          <a:lstStyle/>
          <a:p>
            <a:fld id="{4A466926-17EF-4CAC-B717-1CD0EBB5093C}" type="slidenum">
              <a:rPr lang="en-US" smtClean="0"/>
              <a:t>38</a:t>
            </a:fld>
            <a:endParaRPr lang="en-US"/>
          </a:p>
        </p:txBody>
      </p:sp>
    </p:spTree>
    <p:extLst>
      <p:ext uri="{BB962C8B-B14F-4D97-AF65-F5344CB8AC3E}">
        <p14:creationId xmlns:p14="http://schemas.microsoft.com/office/powerpoint/2010/main" val="3195960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556" y="879598"/>
            <a:ext cx="5620102" cy="5685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110153" y="5732585"/>
            <a:ext cx="890955" cy="369332"/>
          </a:xfrm>
          <a:prstGeom prst="rect">
            <a:avLst/>
          </a:prstGeom>
          <a:solidFill>
            <a:schemeClr val="bg1"/>
          </a:solidFill>
        </p:spPr>
        <p:txBody>
          <a:bodyPr wrap="square" rtlCol="0">
            <a:spAutoFit/>
          </a:bodyPr>
          <a:lstStyle/>
          <a:p>
            <a:endParaRPr lang="en-US" dirty="0"/>
          </a:p>
        </p:txBody>
      </p:sp>
      <p:sp>
        <p:nvSpPr>
          <p:cNvPr id="4" name="Title 1"/>
          <p:cNvSpPr txBox="1">
            <a:spLocks/>
          </p:cNvSpPr>
          <p:nvPr/>
        </p:nvSpPr>
        <p:spPr bwMode="auto">
          <a:xfrm>
            <a:off x="1" y="-1"/>
            <a:ext cx="914400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Turbulent wind field</a:t>
            </a:r>
          </a:p>
        </p:txBody>
      </p:sp>
      <p:sp>
        <p:nvSpPr>
          <p:cNvPr id="6" name="Slide Number Placeholder 5"/>
          <p:cNvSpPr>
            <a:spLocks noGrp="1"/>
          </p:cNvSpPr>
          <p:nvPr>
            <p:ph type="sldNum" sz="quarter" idx="4"/>
          </p:nvPr>
        </p:nvSpPr>
        <p:spPr/>
        <p:txBody>
          <a:bodyPr/>
          <a:lstStyle/>
          <a:p>
            <a:fld id="{4A466926-17EF-4CAC-B717-1CD0EBB5093C}" type="slidenum">
              <a:rPr lang="en-US" smtClean="0"/>
              <a:t>39</a:t>
            </a:fld>
            <a:endParaRPr lang="en-US"/>
          </a:p>
        </p:txBody>
      </p:sp>
    </p:spTree>
    <p:extLst>
      <p:ext uri="{BB962C8B-B14F-4D97-AF65-F5344CB8AC3E}">
        <p14:creationId xmlns:p14="http://schemas.microsoft.com/office/powerpoint/2010/main" val="2389842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417" y="3699274"/>
            <a:ext cx="8397577" cy="1313057"/>
          </a:xfrm>
          <a:prstGeom prst="rect">
            <a:avLst/>
          </a:prstGeom>
          <a:noFill/>
        </p:spPr>
        <p:txBody>
          <a:bodyPr wrap="square" rtlCol="0">
            <a:noAutofit/>
          </a:bodyPr>
          <a:lstStyle/>
          <a:p>
            <a:pPr>
              <a:spcAft>
                <a:spcPts val="300"/>
              </a:spcAft>
            </a:pPr>
            <a:r>
              <a:rPr lang="en-US" sz="2200" b="1" i="1" dirty="0"/>
              <a:t>Increasing turbine size</a:t>
            </a:r>
          </a:p>
          <a:p>
            <a:pPr marL="342900" lvl="1" indent="-342900">
              <a:spcAft>
                <a:spcPts val="300"/>
              </a:spcAft>
              <a:buFont typeface="Wingdings" panose="05000000000000000000" pitchFamily="2" charset="2"/>
              <a:buChar char="§"/>
            </a:pPr>
            <a:r>
              <a:rPr lang="en-US" sz="2000" dirty="0"/>
              <a:t>More frequent maintenance</a:t>
            </a:r>
            <a:endParaRPr lang="en-US" sz="800" dirty="0"/>
          </a:p>
          <a:p>
            <a:pPr>
              <a:spcAft>
                <a:spcPts val="300"/>
              </a:spcAft>
            </a:pPr>
            <a:r>
              <a:rPr lang="en-US" sz="2200" b="1" i="1" dirty="0"/>
              <a:t>Time-varying wind speed </a:t>
            </a:r>
          </a:p>
          <a:p>
            <a:pPr marL="342900" lvl="1" indent="-342900">
              <a:spcAft>
                <a:spcPts val="300"/>
              </a:spcAft>
              <a:buFont typeface="Wingdings" panose="05000000000000000000" pitchFamily="2" charset="2"/>
              <a:buChar char="§"/>
            </a:pPr>
            <a:r>
              <a:rPr lang="en-US" sz="2000" dirty="0"/>
              <a:t>The plant dynamics are varying</a:t>
            </a:r>
          </a:p>
          <a:p>
            <a:pPr>
              <a:spcAft>
                <a:spcPts val="300"/>
              </a:spcAft>
            </a:pPr>
            <a:endParaRPr lang="en-US" sz="2200" b="1" i="1" dirty="0">
              <a:effectLst>
                <a:outerShdw blurRad="38100" dist="38100" dir="2700000" algn="tl">
                  <a:srgbClr val="000000">
                    <a:alpha val="43137"/>
                  </a:srgbClr>
                </a:outerShdw>
              </a:effectLst>
            </a:endParaRPr>
          </a:p>
          <a:p>
            <a:pPr marL="342900" indent="-342900">
              <a:spcAft>
                <a:spcPts val="300"/>
              </a:spcAft>
              <a:buFont typeface="Wingdings" panose="05000000000000000000" pitchFamily="2" charset="2"/>
              <a:buChar char="§"/>
            </a:pPr>
            <a:endParaRPr lang="en-US" sz="2200" b="1" i="1" dirty="0">
              <a:effectLst>
                <a:outerShdw blurRad="38100" dist="38100" dir="2700000" algn="tl">
                  <a:srgbClr val="000000">
                    <a:alpha val="43137"/>
                  </a:srgbClr>
                </a:outerShdw>
              </a:effectLst>
            </a:endParaRPr>
          </a:p>
        </p:txBody>
      </p:sp>
      <p:sp>
        <p:nvSpPr>
          <p:cNvPr id="3" name="Rectangle 2"/>
          <p:cNvSpPr/>
          <p:nvPr/>
        </p:nvSpPr>
        <p:spPr>
          <a:xfrm>
            <a:off x="364586" y="4142720"/>
            <a:ext cx="7633902" cy="430887"/>
          </a:xfrm>
          <a:prstGeom prst="rect">
            <a:avLst/>
          </a:prstGeom>
        </p:spPr>
        <p:txBody>
          <a:bodyPr wrap="square">
            <a:spAutoFit/>
          </a:bodyPr>
          <a:lstStyle/>
          <a:p>
            <a:pPr>
              <a:spcAft>
                <a:spcPts val="300"/>
              </a:spcAft>
            </a:pPr>
            <a:endParaRPr lang="en-US" sz="2200" b="1" i="1" dirty="0">
              <a:effectLst>
                <a:outerShdw blurRad="38100" dist="38100" dir="2700000" algn="tl">
                  <a:srgbClr val="000000">
                    <a:alpha val="43137"/>
                  </a:srgbClr>
                </a:outerShdw>
              </a:effectLst>
            </a:endParaRPr>
          </a:p>
        </p:txBody>
      </p:sp>
      <p:grpSp>
        <p:nvGrpSpPr>
          <p:cNvPr id="8" name="Group 7"/>
          <p:cNvGrpSpPr>
            <a:grpSpLocks noChangeAspect="1"/>
          </p:cNvGrpSpPr>
          <p:nvPr/>
        </p:nvGrpSpPr>
        <p:grpSpPr>
          <a:xfrm>
            <a:off x="623417" y="922158"/>
            <a:ext cx="6727193" cy="2734413"/>
            <a:chOff x="428660" y="838415"/>
            <a:chExt cx="8285358" cy="3367762"/>
          </a:xfrm>
        </p:grpSpPr>
        <p:pic>
          <p:nvPicPr>
            <p:cNvPr id="1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28660" y="838415"/>
              <a:ext cx="6688704" cy="336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0807" y="2818713"/>
              <a:ext cx="256030" cy="83666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7202" y="2172170"/>
              <a:ext cx="436816" cy="1496721"/>
            </a:xfrm>
            <a:prstGeom prst="rect">
              <a:avLst/>
            </a:prstGeom>
          </p:spPr>
        </p:pic>
        <p:cxnSp>
          <p:nvCxnSpPr>
            <p:cNvPr id="20" name="Straight Connector 19"/>
            <p:cNvCxnSpPr/>
            <p:nvPr/>
          </p:nvCxnSpPr>
          <p:spPr>
            <a:xfrm flipH="1">
              <a:off x="3284684" y="2780696"/>
              <a:ext cx="4541223" cy="0"/>
            </a:xfrm>
            <a:prstGeom prst="line">
              <a:avLst/>
            </a:prstGeom>
            <a:ln w="95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993032" y="2171079"/>
              <a:ext cx="2248545" cy="0"/>
            </a:xfrm>
            <a:prstGeom prst="line">
              <a:avLst/>
            </a:prstGeom>
            <a:ln w="95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8" name="Rectangle 27"/>
          <p:cNvSpPr/>
          <p:nvPr/>
        </p:nvSpPr>
        <p:spPr>
          <a:xfrm>
            <a:off x="623417" y="5218150"/>
            <a:ext cx="8204897" cy="1354217"/>
          </a:xfrm>
          <a:prstGeom prst="rect">
            <a:avLst/>
          </a:prstGeom>
          <a:solidFill>
            <a:schemeClr val="accent6">
              <a:lumMod val="75000"/>
              <a:alpha val="30000"/>
            </a:schemeClr>
          </a:solidFill>
        </p:spPr>
        <p:txBody>
          <a:bodyPr wrap="square">
            <a:spAutoFit/>
          </a:bodyPr>
          <a:lstStyle/>
          <a:p>
            <a:pPr marL="0" lvl="3">
              <a:spcBef>
                <a:spcPts val="600"/>
              </a:spcBef>
              <a:spcAft>
                <a:spcPts val="0"/>
              </a:spcAft>
              <a:buSzPct val="75000"/>
            </a:pPr>
            <a:r>
              <a:rPr lang="en-US" sz="2200" b="1" i="1" dirty="0"/>
              <a:t>Control Goals</a:t>
            </a:r>
          </a:p>
          <a:p>
            <a:pPr marL="0" lvl="1" indent="-342900">
              <a:buFont typeface="Wingdings" panose="05000000000000000000" pitchFamily="2" charset="2"/>
              <a:buChar char="§"/>
            </a:pPr>
            <a:r>
              <a:rPr lang="en-US" sz="2000" dirty="0"/>
              <a:t>Decrease the fluctuations of the generator speed and output power in time-varying wind speed</a:t>
            </a:r>
          </a:p>
          <a:p>
            <a:pPr marL="0" lvl="1" indent="-342900">
              <a:buFont typeface="Wingdings" panose="05000000000000000000" pitchFamily="2" charset="2"/>
              <a:buChar char="§"/>
            </a:pPr>
            <a:r>
              <a:rPr lang="en-US" sz="2000" dirty="0"/>
              <a:t>Mitigate the structural fatigue to decrease the maintenance cost  </a:t>
            </a:r>
          </a:p>
        </p:txBody>
      </p:sp>
      <p:sp>
        <p:nvSpPr>
          <p:cNvPr id="31"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Challenges of wind turbine</a:t>
            </a:r>
          </a:p>
        </p:txBody>
      </p:sp>
      <p:sp>
        <p:nvSpPr>
          <p:cNvPr id="7" name="TextBox 6"/>
          <p:cNvSpPr txBox="1"/>
          <p:nvPr/>
        </p:nvSpPr>
        <p:spPr>
          <a:xfrm>
            <a:off x="7379462" y="1262619"/>
            <a:ext cx="1544012" cy="369332"/>
          </a:xfrm>
          <a:prstGeom prst="rect">
            <a:avLst/>
          </a:prstGeom>
          <a:noFill/>
        </p:spPr>
        <p:txBody>
          <a:bodyPr wrap="none" rtlCol="0">
            <a:spAutoFit/>
          </a:bodyPr>
          <a:lstStyle/>
          <a:p>
            <a:r>
              <a:rPr lang="en-US" dirty="0"/>
              <a:t>Source: DOE</a:t>
            </a:r>
          </a:p>
        </p:txBody>
      </p:sp>
      <p:sp>
        <p:nvSpPr>
          <p:cNvPr id="5" name="Slide Number Placeholder 4"/>
          <p:cNvSpPr>
            <a:spLocks noGrp="1"/>
          </p:cNvSpPr>
          <p:nvPr>
            <p:ph type="sldNum" sz="quarter" idx="4"/>
          </p:nvPr>
        </p:nvSpPr>
        <p:spPr/>
        <p:txBody>
          <a:bodyPr/>
          <a:lstStyle/>
          <a:p>
            <a:fld id="{4A466926-17EF-4CAC-B717-1CD0EBB5093C}" type="slidenum">
              <a:rPr lang="en-US" smtClean="0"/>
              <a:t>4</a:t>
            </a:fld>
            <a:endParaRPr lang="en-US"/>
          </a:p>
        </p:txBody>
      </p:sp>
    </p:spTree>
    <p:extLst>
      <p:ext uri="{BB962C8B-B14F-4D97-AF65-F5344CB8AC3E}">
        <p14:creationId xmlns:p14="http://schemas.microsoft.com/office/powerpoint/2010/main" val="699626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549430502"/>
              </p:ext>
            </p:extLst>
          </p:nvPr>
        </p:nvGraphicFramePr>
        <p:xfrm>
          <a:off x="2238375" y="1554163"/>
          <a:ext cx="4330700" cy="749300"/>
        </p:xfrm>
        <a:graphic>
          <a:graphicData uri="http://schemas.openxmlformats.org/presentationml/2006/ole">
            <mc:AlternateContent xmlns:mc="http://schemas.openxmlformats.org/markup-compatibility/2006">
              <mc:Choice xmlns:v="urn:schemas-microsoft-com:vml" Requires="v">
                <p:oleObj spid="_x0000_s363531" name="Equation" r:id="rId3" imgW="4330440" imgH="749160" progId="Equation.DSMT4">
                  <p:embed/>
                </p:oleObj>
              </mc:Choice>
              <mc:Fallback>
                <p:oleObj name="Equation" r:id="rId3" imgW="4330440" imgH="749160" progId="Equation.DSMT4">
                  <p:embed/>
                  <p:pic>
                    <p:nvPicPr>
                      <p:cNvPr id="0" name=""/>
                      <p:cNvPicPr/>
                      <p:nvPr/>
                    </p:nvPicPr>
                    <p:blipFill>
                      <a:blip r:embed="rId4"/>
                      <a:stretch>
                        <a:fillRect/>
                      </a:stretch>
                    </p:blipFill>
                    <p:spPr>
                      <a:xfrm>
                        <a:off x="2238375" y="1554163"/>
                        <a:ext cx="4330700" cy="7493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055987898"/>
              </p:ext>
            </p:extLst>
          </p:nvPr>
        </p:nvGraphicFramePr>
        <p:xfrm>
          <a:off x="412750" y="2551113"/>
          <a:ext cx="7886700" cy="317500"/>
        </p:xfrm>
        <a:graphic>
          <a:graphicData uri="http://schemas.openxmlformats.org/presentationml/2006/ole">
            <mc:AlternateContent xmlns:mc="http://schemas.openxmlformats.org/markup-compatibility/2006">
              <mc:Choice xmlns:v="urn:schemas-microsoft-com:vml" Requires="v">
                <p:oleObj spid="_x0000_s363532" name="Equation" r:id="rId5" imgW="7886520" imgH="317160" progId="Equation.DSMT4">
                  <p:embed/>
                </p:oleObj>
              </mc:Choice>
              <mc:Fallback>
                <p:oleObj name="Equation" r:id="rId5" imgW="7886520" imgH="317160" progId="Equation.DSMT4">
                  <p:embed/>
                  <p:pic>
                    <p:nvPicPr>
                      <p:cNvPr id="0" name=""/>
                      <p:cNvPicPr/>
                      <p:nvPr/>
                    </p:nvPicPr>
                    <p:blipFill>
                      <a:blip r:embed="rId6"/>
                      <a:stretch>
                        <a:fillRect/>
                      </a:stretch>
                    </p:blipFill>
                    <p:spPr>
                      <a:xfrm>
                        <a:off x="412750" y="2551113"/>
                        <a:ext cx="7886700" cy="317500"/>
                      </a:xfrm>
                      <a:prstGeom prst="rect">
                        <a:avLst/>
                      </a:prstGeom>
                    </p:spPr>
                  </p:pic>
                </p:oleObj>
              </mc:Fallback>
            </mc:AlternateContent>
          </a:graphicData>
        </a:graphic>
      </p:graphicFrame>
      <p:sp>
        <p:nvSpPr>
          <p:cNvPr id="5" name="Slide Number Placeholder 4"/>
          <p:cNvSpPr>
            <a:spLocks noGrp="1"/>
          </p:cNvSpPr>
          <p:nvPr>
            <p:ph type="sldNum" sz="quarter" idx="4"/>
          </p:nvPr>
        </p:nvSpPr>
        <p:spPr/>
        <p:txBody>
          <a:bodyPr/>
          <a:lstStyle/>
          <a:p>
            <a:fld id="{4A466926-17EF-4CAC-B717-1CD0EBB5093C}" type="slidenum">
              <a:rPr lang="en-US" smtClean="0"/>
              <a:t>40</a:t>
            </a:fld>
            <a:endParaRPr lang="en-US"/>
          </a:p>
        </p:txBody>
      </p:sp>
    </p:spTree>
    <p:extLst>
      <p:ext uri="{BB962C8B-B14F-4D97-AF65-F5344CB8AC3E}">
        <p14:creationId xmlns:p14="http://schemas.microsoft.com/office/powerpoint/2010/main" val="1588905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err="1">
                <a:solidFill>
                  <a:srgbClr val="C80000"/>
                </a:solidFill>
                <a:latin typeface="Georgia" pitchFamily="18" charset="0"/>
                <a:cs typeface="Arial" pitchFamily="34" charset="0"/>
              </a:rPr>
              <a:t>Flapwise</a:t>
            </a:r>
            <a:r>
              <a:rPr lang="en-US" altLang="zh-CN" sz="2600" b="1" i="1" dirty="0">
                <a:solidFill>
                  <a:srgbClr val="C80000"/>
                </a:solidFill>
                <a:latin typeface="Georgia" pitchFamily="18" charset="0"/>
                <a:cs typeface="Arial" pitchFamily="34" charset="0"/>
              </a:rPr>
              <a:t> shear force and moment</a:t>
            </a:r>
          </a:p>
        </p:txBody>
      </p:sp>
      <p:pic>
        <p:nvPicPr>
          <p:cNvPr id="24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157288"/>
            <a:ext cx="326707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flipV="1">
            <a:off x="2809875" y="3457575"/>
            <a:ext cx="504825" cy="180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14650" y="3743325"/>
            <a:ext cx="714375" cy="307777"/>
          </a:xfrm>
          <a:prstGeom prst="rect">
            <a:avLst/>
          </a:prstGeom>
          <a:noFill/>
        </p:spPr>
        <p:txBody>
          <a:bodyPr wrap="square" rtlCol="0">
            <a:spAutoFit/>
          </a:bodyPr>
          <a:lstStyle/>
          <a:p>
            <a:r>
              <a:rPr lang="en-US" sz="1400" dirty="0"/>
              <a:t>Wind</a:t>
            </a:r>
          </a:p>
        </p:txBody>
      </p:sp>
      <mc:AlternateContent xmlns:mc="http://schemas.openxmlformats.org/markup-compatibility/2006" xmlns:a14="http://schemas.microsoft.com/office/drawing/2010/main">
        <mc:Choice Requires="a14">
          <p:sp>
            <p:nvSpPr>
              <p:cNvPr id="8" name="TextBox 7"/>
              <p:cNvSpPr txBox="1"/>
              <p:nvPr/>
            </p:nvSpPr>
            <p:spPr>
              <a:xfrm>
                <a:off x="4124324" y="1295400"/>
                <a:ext cx="3895725" cy="1344984"/>
              </a:xfrm>
              <a:prstGeom prst="rect">
                <a:avLst/>
              </a:prstGeom>
              <a:noFill/>
            </p:spPr>
            <p:txBody>
              <a:bodyPr wrap="square" rtlCol="0">
                <a:spAutoFit/>
              </a:bodyPr>
              <a:lstStyle/>
              <a:p>
                <a:r>
                  <a:rPr lang="en-US" sz="1600" dirty="0"/>
                  <a:t>Flapwise shear force at the blade root:</a:t>
                </a:r>
              </a:p>
              <a:p>
                <a:r>
                  <a:rPr lang="en-US" sz="1600" dirty="0"/>
                  <a:t> Directed along the </a:t>
                </a:r>
                <a14:m>
                  <m:oMath xmlns:m="http://schemas.openxmlformats.org/officeDocument/2006/math">
                    <m:sSub>
                      <m:sSubPr>
                        <m:ctrlPr>
                          <a:rPr lang="en-US" sz="1600" i="1" smtClean="0">
                            <a:latin typeface="Cambria Math"/>
                          </a:rPr>
                        </m:ctrlPr>
                      </m:sSubPr>
                      <m:e>
                        <m:r>
                          <a:rPr lang="en-US" sz="1600" b="0" i="1" smtClean="0">
                            <a:latin typeface="Cambria Math"/>
                          </a:rPr>
                          <m:t>𝑥</m:t>
                        </m:r>
                      </m:e>
                      <m:sub>
                        <m:r>
                          <a:rPr lang="en-US" sz="1600" b="0" i="1" smtClean="0">
                            <a:latin typeface="Cambria Math"/>
                          </a:rPr>
                          <m:t>𝑏</m:t>
                        </m:r>
                        <m:r>
                          <a:rPr lang="en-US" sz="1600" b="0" i="1" smtClean="0">
                            <a:latin typeface="Cambria Math"/>
                          </a:rPr>
                          <m:t>,</m:t>
                        </m:r>
                        <m:r>
                          <a:rPr lang="en-US" sz="1600" b="0" i="1" smtClean="0">
                            <a:latin typeface="Cambria Math"/>
                          </a:rPr>
                          <m:t>𝑖</m:t>
                        </m:r>
                      </m:sub>
                    </m:sSub>
                  </m:oMath>
                </a14:m>
                <a:r>
                  <a:rPr lang="en-US" sz="1600" dirty="0"/>
                  <a:t> axis (</a:t>
                </a:r>
                <a:r>
                  <a:rPr lang="en-US" sz="1600" dirty="0" err="1"/>
                  <a:t>kN</a:t>
                </a:r>
                <a:r>
                  <a:rPr lang="en-US" sz="1600" dirty="0"/>
                  <a:t>)</a:t>
                </a:r>
              </a:p>
              <a:p>
                <a:endParaRPr lang="en-US" sz="1600" dirty="0"/>
              </a:p>
              <a:p>
                <a:r>
                  <a:rPr lang="en-US" sz="1600" dirty="0" err="1"/>
                  <a:t>Flapwise</a:t>
                </a:r>
                <a:r>
                  <a:rPr lang="en-US" sz="1600" dirty="0"/>
                  <a:t> moment at the blade root :</a:t>
                </a:r>
              </a:p>
              <a:p>
                <a:r>
                  <a:rPr lang="en-US" sz="1600" dirty="0"/>
                  <a:t>About the </a:t>
                </a:r>
                <a14:m>
                  <m:oMath xmlns:m="http://schemas.openxmlformats.org/officeDocument/2006/math">
                    <m:sSub>
                      <m:sSubPr>
                        <m:ctrlPr>
                          <a:rPr lang="en-US" sz="1600" i="1">
                            <a:latin typeface="Cambria Math"/>
                          </a:rPr>
                        </m:ctrlPr>
                      </m:sSubPr>
                      <m:e>
                        <m:r>
                          <a:rPr lang="en-US" sz="1600" b="0" i="1" smtClean="0">
                            <a:latin typeface="Cambria Math"/>
                          </a:rPr>
                          <m:t>𝑦</m:t>
                        </m:r>
                      </m:e>
                      <m:sub>
                        <m:r>
                          <a:rPr lang="en-US" sz="1600" i="1">
                            <a:latin typeface="Cambria Math"/>
                          </a:rPr>
                          <m:t>𝑏</m:t>
                        </m:r>
                        <m:r>
                          <a:rPr lang="en-US" sz="1600" i="1">
                            <a:latin typeface="Cambria Math"/>
                          </a:rPr>
                          <m:t>,</m:t>
                        </m:r>
                        <m:r>
                          <a:rPr lang="en-US" sz="1600" i="1">
                            <a:latin typeface="Cambria Math"/>
                          </a:rPr>
                          <m:t>𝑖</m:t>
                        </m:r>
                      </m:sub>
                    </m:sSub>
                  </m:oMath>
                </a14:m>
                <a:r>
                  <a:rPr lang="en-US" sz="1600" dirty="0"/>
                  <a:t> axis (</a:t>
                </a:r>
                <a:r>
                  <a:rPr lang="en-US" sz="1600" dirty="0" err="1"/>
                  <a:t>kN</a:t>
                </a:r>
                <a:r>
                  <a:rPr lang="en-US" sz="1600" dirty="0"/>
                  <a:t>*m)</a:t>
                </a:r>
              </a:p>
            </p:txBody>
          </p:sp>
        </mc:Choice>
        <mc:Fallback xmlns="">
          <p:sp>
            <p:nvSpPr>
              <p:cNvPr id="8" name="TextBox 7"/>
              <p:cNvSpPr txBox="1">
                <a:spLocks noRot="1" noChangeAspect="1" noMove="1" noResize="1" noEditPoints="1" noAdjustHandles="1" noChangeArrowheads="1" noChangeShapeType="1" noTextEdit="1"/>
              </p:cNvSpPr>
              <p:nvPr/>
            </p:nvSpPr>
            <p:spPr>
              <a:xfrm>
                <a:off x="4124324" y="1295400"/>
                <a:ext cx="3895725" cy="1344984"/>
              </a:xfrm>
              <a:prstGeom prst="rect">
                <a:avLst/>
              </a:prstGeom>
              <a:blipFill rotWithShape="1">
                <a:blip r:embed="rId4"/>
                <a:stretch>
                  <a:fillRect l="-939" t="-1364" b="-4091"/>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4A466926-17EF-4CAC-B717-1CD0EBB5093C}" type="slidenum">
              <a:rPr lang="en-US" smtClean="0"/>
              <a:t>41</a:t>
            </a:fld>
            <a:endParaRPr lang="en-US"/>
          </a:p>
        </p:txBody>
      </p:sp>
    </p:spTree>
    <p:extLst>
      <p:ext uri="{BB962C8B-B14F-4D97-AF65-F5344CB8AC3E}">
        <p14:creationId xmlns:p14="http://schemas.microsoft.com/office/powerpoint/2010/main" val="2688256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83" name="Rectangle 45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11148" y="1508837"/>
            <a:ext cx="4451352" cy="2749575"/>
          </a:xfrm>
          <a:prstGeom prst="rect">
            <a:avLst/>
          </a:prstGeom>
          <a:noFill/>
        </p:spPr>
        <p:txBody>
          <a:bodyPr wrap="square" rtlCol="0">
            <a:noAutofit/>
          </a:bodyPr>
          <a:lstStyle/>
          <a:p>
            <a:pPr>
              <a:spcAft>
                <a:spcPts val="300"/>
              </a:spcAft>
            </a:pPr>
            <a:r>
              <a:rPr lang="en-US" sz="2200" b="1" i="1" dirty="0">
                <a:effectLst>
                  <a:outerShdw blurRad="38100" dist="38100" dir="2700000" algn="tl">
                    <a:srgbClr val="000000">
                      <a:alpha val="43137"/>
                    </a:srgbClr>
                  </a:outerShdw>
                </a:effectLst>
              </a:rPr>
              <a:t>Blade-pitch sensitivity</a:t>
            </a:r>
          </a:p>
          <a:p>
            <a:pPr marL="0" lvl="1" indent="-342900">
              <a:buFont typeface="Wingdings" panose="05000000000000000000" pitchFamily="2" charset="2"/>
              <a:buChar char="§"/>
            </a:pPr>
            <a:r>
              <a:rPr lang="en-US" sz="2000" dirty="0"/>
              <a:t>aerodynamic property of the rotor that depends on the wind speed, rotor speed, and blade-pitch angle </a:t>
            </a:r>
          </a:p>
          <a:p>
            <a:pPr marL="0" lvl="1" indent="-342900">
              <a:buFont typeface="Wingdings" panose="05000000000000000000" pitchFamily="2" charset="2"/>
              <a:buChar char="§"/>
            </a:pPr>
            <a:r>
              <a:rPr lang="en-US" sz="2000" dirty="0"/>
              <a:t> perturb  the rotor collective blade pitch angle at each operating point and measure the resulting variation in aerodynamic power</a:t>
            </a:r>
            <a:endParaRPr lang="en-US" sz="2200" b="1" i="1" dirty="0">
              <a:effectLst>
                <a:outerShdw blurRad="38100" dist="38100" dir="2700000" algn="tl">
                  <a:srgbClr val="000000">
                    <a:alpha val="43137"/>
                  </a:srgbClr>
                </a:outerShdw>
              </a:effectLst>
            </a:endParaRPr>
          </a:p>
          <a:p>
            <a:pPr>
              <a:spcAft>
                <a:spcPts val="500"/>
              </a:spcAft>
            </a:pPr>
            <a:endParaRPr lang="en-US" sz="2200" b="1" i="1" dirty="0">
              <a:effectLst>
                <a:outerShdw blurRad="38100" dist="38100" dir="2700000" algn="tl">
                  <a:srgbClr val="000000">
                    <a:alpha val="43137"/>
                  </a:srgbClr>
                </a:outerShdw>
              </a:effectLst>
            </a:endParaRPr>
          </a:p>
          <a:p>
            <a:pPr>
              <a:spcAft>
                <a:spcPts val="500"/>
              </a:spcAft>
            </a:pPr>
            <a:endParaRPr lang="en-US" sz="2200" b="1" i="1" dirty="0">
              <a:effectLst>
                <a:outerShdw blurRad="38100" dist="38100" dir="2700000" algn="tl">
                  <a:srgbClr val="000000">
                    <a:alpha val="43137"/>
                  </a:srgbClr>
                </a:outerShdw>
              </a:effectLst>
            </a:endParaRPr>
          </a:p>
          <a:p>
            <a:pPr>
              <a:spcAft>
                <a:spcPts val="500"/>
              </a:spcAft>
            </a:pPr>
            <a:endParaRPr lang="en-US" sz="2200" b="1" i="1" dirty="0">
              <a:effectLst>
                <a:outerShdw blurRad="38100" dist="38100" dir="2700000" algn="tl">
                  <a:srgbClr val="000000">
                    <a:alpha val="43137"/>
                  </a:srgbClr>
                </a:outerShdw>
              </a:effectLst>
            </a:endParaRPr>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pPr>
            <a:endParaRPr lang="en-US" sz="2000" dirty="0"/>
          </a:p>
        </p:txBody>
      </p:sp>
      <p:sp>
        <p:nvSpPr>
          <p:cNvPr id="7" name="TextBox 6"/>
          <p:cNvSpPr txBox="1"/>
          <p:nvPr/>
        </p:nvSpPr>
        <p:spPr>
          <a:xfrm>
            <a:off x="4850561" y="1385726"/>
            <a:ext cx="4369639" cy="246221"/>
          </a:xfrm>
          <a:prstGeom prst="rect">
            <a:avLst/>
          </a:prstGeom>
          <a:noFill/>
        </p:spPr>
        <p:txBody>
          <a:bodyPr wrap="square" rtlCol="0">
            <a:spAutoFit/>
          </a:bodyPr>
          <a:lstStyle/>
          <a:p>
            <a:r>
              <a:rPr lang="en-US" sz="1000" b="1" dirty="0"/>
              <a:t>Table Sensitivity of Aerodynamic Power to Blade Pitch in Region 3</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716457650"/>
                  </p:ext>
                </p:extLst>
              </p:nvPr>
            </p:nvGraphicFramePr>
            <p:xfrm>
              <a:off x="5133974" y="1802741"/>
              <a:ext cx="3434487" cy="3741484"/>
            </p:xfrm>
            <a:graphic>
              <a:graphicData uri="http://schemas.openxmlformats.org/drawingml/2006/table">
                <a:tbl>
                  <a:tblPr/>
                  <a:tblGrid>
                    <a:gridCol w="876910">
                      <a:extLst>
                        <a:ext uri="{9D8B030D-6E8A-4147-A177-3AD203B41FA5}">
                          <a16:colId xmlns="" xmlns:a16="http://schemas.microsoft.com/office/drawing/2014/main" val="20000"/>
                        </a:ext>
                      </a:extLst>
                    </a:gridCol>
                    <a:gridCol w="902513">
                      <a:extLst>
                        <a:ext uri="{9D8B030D-6E8A-4147-A177-3AD203B41FA5}">
                          <a16:colId xmlns="" xmlns:a16="http://schemas.microsoft.com/office/drawing/2014/main" val="20001"/>
                        </a:ext>
                      </a:extLst>
                    </a:gridCol>
                    <a:gridCol w="838505">
                      <a:extLst>
                        <a:ext uri="{9D8B030D-6E8A-4147-A177-3AD203B41FA5}">
                          <a16:colId xmlns="" xmlns:a16="http://schemas.microsoft.com/office/drawing/2014/main" val="20002"/>
                        </a:ext>
                      </a:extLst>
                    </a:gridCol>
                    <a:gridCol w="816559">
                      <a:extLst>
                        <a:ext uri="{9D8B030D-6E8A-4147-A177-3AD203B41FA5}">
                          <a16:colId xmlns="" xmlns:a16="http://schemas.microsoft.com/office/drawing/2014/main" val="20003"/>
                        </a:ext>
                      </a:extLst>
                    </a:gridCol>
                  </a:tblGrid>
                  <a:tr h="0">
                    <a:tc>
                      <a:txBody>
                        <a:bodyPr/>
                        <a:lstStyle/>
                        <a:p>
                          <a:pPr marL="0" marR="0" fontAlgn="t">
                            <a:spcBef>
                              <a:spcPts val="0"/>
                            </a:spcBef>
                            <a:spcAft>
                              <a:spcPts val="0"/>
                            </a:spcAft>
                          </a:pPr>
                          <a:r>
                            <a:rPr lang="en-US" sz="1100" dirty="0">
                              <a:effectLst/>
                              <a:latin typeface="Calibri" panose="020F0502020204030204" pitchFamily="34" charset="0"/>
                            </a:rPr>
                            <a:t>Wind speed</a:t>
                          </a:r>
                        </a:p>
                        <a:p>
                          <a:pPr marL="0" marR="0" fontAlgn="t">
                            <a:spcBef>
                              <a:spcPts val="0"/>
                            </a:spcBef>
                            <a:spcAft>
                              <a:spcPts val="0"/>
                            </a:spcAft>
                          </a:pPr>
                          <a:r>
                            <a:rPr lang="en-US" sz="1100" dirty="0">
                              <a:effectLst/>
                              <a:latin typeface="Calibri" panose="020F0502020204030204" pitchFamily="34" charset="0"/>
                            </a:rPr>
                            <a:t>(m/s)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Rotor Speed</a:t>
                          </a:r>
                        </a:p>
                        <a:p>
                          <a:pPr marL="0" marR="0" fontAlgn="t">
                            <a:spcBef>
                              <a:spcPts val="0"/>
                            </a:spcBef>
                            <a:spcAft>
                              <a:spcPts val="0"/>
                            </a:spcAft>
                          </a:pPr>
                          <a:r>
                            <a:rPr lang="en-US" sz="1100">
                              <a:effectLst/>
                              <a:latin typeface="Calibri" panose="020F0502020204030204" pitchFamily="34" charset="0"/>
                            </a:rPr>
                            <a:t>(rpm)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Pitch Angle</a:t>
                          </a:r>
                        </a:p>
                        <a:p>
                          <a:pPr marL="0" marR="0" fontAlgn="t">
                            <a:spcBef>
                              <a:spcPts val="0"/>
                            </a:spcBef>
                            <a:spcAft>
                              <a:spcPts val="0"/>
                            </a:spcAft>
                          </a:pPr>
                          <a:r>
                            <a:rPr lang="en-US" sz="1100">
                              <a:effectLst/>
                              <a:latin typeface="Calibri" panose="020F0502020204030204" pitchFamily="34" charset="0"/>
                            </a:rPr>
                            <a:t>(deg)</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 </a:t>
                          </a:r>
                          <a14:m>
                            <m:oMath xmlns:m="http://schemas.openxmlformats.org/officeDocument/2006/math">
                              <m:f>
                                <m:fPr>
                                  <m:ctrlPr>
                                    <a:rPr lang="en-US" sz="1100" i="1" smtClean="0">
                                      <a:effectLst/>
                                      <a:latin typeface="Cambria Math"/>
                                    </a:rPr>
                                  </m:ctrlPr>
                                </m:fPr>
                                <m:num>
                                  <m:r>
                                    <a:rPr lang="en-US" sz="1100" i="1" smtClean="0">
                                      <a:effectLst/>
                                      <a:latin typeface="Cambria Math"/>
                                    </a:rPr>
                                    <m:t>𝜕</m:t>
                                  </m:r>
                                  <m:r>
                                    <a:rPr lang="en-US" sz="1100" i="1" smtClean="0">
                                      <a:effectLst/>
                                      <a:latin typeface="Cambria Math"/>
                                      <a:ea typeface="Cambria Math"/>
                                    </a:rPr>
                                    <m:t>𝜃</m:t>
                                  </m:r>
                                </m:num>
                                <m:den>
                                  <m:r>
                                    <a:rPr lang="en-US" sz="1100" i="1" smtClean="0">
                                      <a:effectLst/>
                                      <a:latin typeface="Cambria Math"/>
                                    </a:rPr>
                                    <m:t>𝜕</m:t>
                                  </m:r>
                                  <m:r>
                                    <a:rPr lang="en-US" sz="1100" i="1" smtClean="0">
                                      <a:effectLst/>
                                      <a:latin typeface="Cambria Math"/>
                                    </a:rPr>
                                    <m:t>𝑥</m:t>
                                  </m:r>
                                </m:den>
                              </m:f>
                            </m:oMath>
                          </a14:m>
                          <a:endParaRPr lang="en-US" sz="1100" dirty="0">
                            <a:effectLst/>
                            <a:latin typeface="Calibri" panose="020F0502020204030204" pitchFamily="34" charset="0"/>
                          </a:endParaRPr>
                        </a:p>
                        <a:p>
                          <a:pPr marL="0" marR="0" fontAlgn="t">
                            <a:spcBef>
                              <a:spcPts val="0"/>
                            </a:spcBef>
                            <a:spcAft>
                              <a:spcPts val="0"/>
                            </a:spcAft>
                          </a:pPr>
                          <a:r>
                            <a:rPr lang="en-US" sz="1100" dirty="0">
                              <a:effectLst/>
                              <a:latin typeface="Calibri" panose="020F0502020204030204" pitchFamily="34" charset="0"/>
                            </a:rPr>
                            <a:t>(watt/rad)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0"/>
                      </a:ext>
                    </a:extLst>
                  </a:tr>
                  <a:tr h="0">
                    <a:tc>
                      <a:txBody>
                        <a:bodyPr/>
                        <a:lstStyle/>
                        <a:p>
                          <a:pPr marL="0" marR="0" fontAlgn="t">
                            <a:spcBef>
                              <a:spcPts val="0"/>
                            </a:spcBef>
                            <a:spcAft>
                              <a:spcPts val="0"/>
                            </a:spcAft>
                          </a:pPr>
                          <a:r>
                            <a:rPr lang="en-US" sz="1100">
                              <a:effectLst/>
                              <a:latin typeface="Calibri" panose="020F0502020204030204" pitchFamily="34" charset="0"/>
                            </a:rPr>
                            <a:t>11.4-Rated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0.00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-28.24E+6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marL="0" marR="0" fontAlgn="t">
                            <a:spcBef>
                              <a:spcPts val="0"/>
                            </a:spcBef>
                            <a:spcAft>
                              <a:spcPts val="0"/>
                            </a:spcAft>
                          </a:pPr>
                          <a:r>
                            <a:rPr lang="en-US" sz="1100">
                              <a:effectLst/>
                              <a:latin typeface="Calibri" panose="020F0502020204030204" pitchFamily="34" charset="0"/>
                            </a:rPr>
                            <a:t>12.0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3.83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-43.73E+6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marL="0" marR="0" fontAlgn="t">
                            <a:spcBef>
                              <a:spcPts val="0"/>
                            </a:spcBef>
                            <a:spcAft>
                              <a:spcPts val="0"/>
                            </a:spcAft>
                          </a:pPr>
                          <a:r>
                            <a:rPr lang="en-US" sz="1100">
                              <a:effectLst/>
                              <a:latin typeface="Calibri" panose="020F0502020204030204" pitchFamily="34" charset="0"/>
                            </a:rPr>
                            <a:t>13.0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-51.66E+6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marL="0" marR="0" fontAlgn="t">
                            <a:spcBef>
                              <a:spcPts val="0"/>
                            </a:spcBef>
                            <a:spcAft>
                              <a:spcPts val="0"/>
                            </a:spcAft>
                          </a:pPr>
                          <a:r>
                            <a:rPr lang="en-US" sz="1100">
                              <a:effectLst/>
                              <a:latin typeface="Calibri" panose="020F0502020204030204" pitchFamily="34" charset="0"/>
                            </a:rPr>
                            <a:t>14.0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-58.44E+6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marL="0" marR="0" fontAlgn="t">
                            <a:spcBef>
                              <a:spcPts val="0"/>
                            </a:spcBef>
                            <a:spcAft>
                              <a:spcPts val="0"/>
                            </a:spcAft>
                          </a:pPr>
                          <a:r>
                            <a:rPr lang="en-US" sz="1100">
                              <a:effectLst/>
                              <a:latin typeface="Calibri" panose="020F0502020204030204" pitchFamily="34" charset="0"/>
                            </a:rPr>
                            <a:t>15.0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10.45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-64.44E+6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marL="0" marR="0" fontAlgn="t">
                            <a:spcBef>
                              <a:spcPts val="0"/>
                            </a:spcBef>
                            <a:spcAft>
                              <a:spcPts val="0"/>
                            </a:spcAft>
                          </a:pPr>
                          <a:r>
                            <a:rPr lang="en-US" sz="1100">
                              <a:effectLst/>
                              <a:latin typeface="Calibri" panose="020F0502020204030204" pitchFamily="34" charset="0"/>
                            </a:rPr>
                            <a:t>16.0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-70.46E+6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marL="0" marR="0" fontAlgn="t">
                            <a:spcBef>
                              <a:spcPts val="0"/>
                            </a:spcBef>
                            <a:spcAft>
                              <a:spcPts val="0"/>
                            </a:spcAft>
                          </a:pPr>
                          <a:r>
                            <a:rPr lang="en-US" sz="1100">
                              <a:effectLst/>
                              <a:latin typeface="Calibri" panose="020F0502020204030204" pitchFamily="34" charset="0"/>
                            </a:rPr>
                            <a:t>17.0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13.54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-76.53E+6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marL="0" marR="0" fontAlgn="t">
                            <a:spcBef>
                              <a:spcPts val="0"/>
                            </a:spcBef>
                            <a:spcAft>
                              <a:spcPts val="0"/>
                            </a:spcAft>
                          </a:pPr>
                          <a:r>
                            <a:rPr lang="en-US" sz="1100">
                              <a:effectLst/>
                              <a:latin typeface="Calibri" panose="020F0502020204030204" pitchFamily="34" charset="0"/>
                            </a:rPr>
                            <a:t>18.0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14.92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-83.94E+6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marL="0" marR="0" fontAlgn="t">
                            <a:spcBef>
                              <a:spcPts val="0"/>
                            </a:spcBef>
                            <a:spcAft>
                              <a:spcPts val="0"/>
                            </a:spcAft>
                          </a:pPr>
                          <a:r>
                            <a:rPr lang="en-US" sz="1100">
                              <a:effectLst/>
                              <a:latin typeface="Calibri" panose="020F0502020204030204" pitchFamily="34" charset="0"/>
                            </a:rPr>
                            <a:t>19.0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16.23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-90.71E+6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09"/>
                      </a:ext>
                    </a:extLst>
                  </a:tr>
                  <a:tr h="0">
                    <a:tc>
                      <a:txBody>
                        <a:bodyPr/>
                        <a:lstStyle/>
                        <a:p>
                          <a:pPr marL="0" marR="0" fontAlgn="t">
                            <a:spcBef>
                              <a:spcPts val="0"/>
                            </a:spcBef>
                            <a:spcAft>
                              <a:spcPts val="0"/>
                            </a:spcAft>
                          </a:pPr>
                          <a:r>
                            <a:rPr lang="en-US" sz="1100">
                              <a:effectLst/>
                              <a:latin typeface="Calibri" panose="020F0502020204030204" pitchFamily="34" charset="0"/>
                            </a:rPr>
                            <a:t>20.0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17.47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-94.71E+6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10"/>
                      </a:ext>
                    </a:extLst>
                  </a:tr>
                  <a:tr h="0">
                    <a:tc>
                      <a:txBody>
                        <a:bodyPr/>
                        <a:lstStyle/>
                        <a:p>
                          <a:pPr marL="0" marR="0" fontAlgn="t">
                            <a:spcBef>
                              <a:spcPts val="0"/>
                            </a:spcBef>
                            <a:spcAft>
                              <a:spcPts val="0"/>
                            </a:spcAft>
                          </a:pPr>
                          <a:r>
                            <a:rPr lang="en-US" sz="1100">
                              <a:effectLst/>
                              <a:latin typeface="Calibri" panose="020F0502020204030204" pitchFamily="34" charset="0"/>
                            </a:rPr>
                            <a:t>21.0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-99.04E+6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11"/>
                      </a:ext>
                    </a:extLst>
                  </a:tr>
                  <a:tr h="0">
                    <a:tc>
                      <a:txBody>
                        <a:bodyPr/>
                        <a:lstStyle/>
                        <a:p>
                          <a:pPr marL="0" marR="0" fontAlgn="t">
                            <a:spcBef>
                              <a:spcPts val="0"/>
                            </a:spcBef>
                            <a:spcAft>
                              <a:spcPts val="0"/>
                            </a:spcAft>
                          </a:pPr>
                          <a:r>
                            <a:rPr lang="en-US" sz="1100">
                              <a:effectLst/>
                              <a:latin typeface="Calibri" panose="020F0502020204030204" pitchFamily="34" charset="0"/>
                            </a:rPr>
                            <a:t>22.0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19.94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-105.90E+6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12"/>
                      </a:ext>
                    </a:extLst>
                  </a:tr>
                  <a:tr h="0">
                    <a:tc>
                      <a:txBody>
                        <a:bodyPr/>
                        <a:lstStyle/>
                        <a:p>
                          <a:pPr marL="0" marR="0" fontAlgn="t">
                            <a:spcBef>
                              <a:spcPts val="0"/>
                            </a:spcBef>
                            <a:spcAft>
                              <a:spcPts val="0"/>
                            </a:spcAft>
                          </a:pPr>
                          <a:r>
                            <a:rPr lang="en-US" sz="1100">
                              <a:effectLst/>
                              <a:latin typeface="Calibri" panose="020F0502020204030204" pitchFamily="34" charset="0"/>
                            </a:rPr>
                            <a:t>23.0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21.18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-114.30E+6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13"/>
                      </a:ext>
                    </a:extLst>
                  </a:tr>
                  <a:tr h="0">
                    <a:tc>
                      <a:txBody>
                        <a:bodyPr/>
                        <a:lstStyle/>
                        <a:p>
                          <a:pPr marL="0" marR="0" fontAlgn="t">
                            <a:spcBef>
                              <a:spcPts val="0"/>
                            </a:spcBef>
                            <a:spcAft>
                              <a:spcPts val="0"/>
                            </a:spcAft>
                          </a:pPr>
                          <a:r>
                            <a:rPr lang="en-US" sz="1100">
                              <a:effectLst/>
                              <a:latin typeface="Calibri" panose="020F0502020204030204" pitchFamily="34" charset="0"/>
                            </a:rPr>
                            <a:t>24.0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22.35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-120.20E+6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14"/>
                      </a:ext>
                    </a:extLst>
                  </a:tr>
                  <a:tr h="0">
                    <a:tc>
                      <a:txBody>
                        <a:bodyPr/>
                        <a:lstStyle/>
                        <a:p>
                          <a:pPr marL="0" marR="0" fontAlgn="t">
                            <a:spcBef>
                              <a:spcPts val="0"/>
                            </a:spcBef>
                            <a:spcAft>
                              <a:spcPts val="0"/>
                            </a:spcAft>
                          </a:pPr>
                          <a:r>
                            <a:rPr lang="en-US" sz="1100">
                              <a:effectLst/>
                              <a:latin typeface="Calibri" panose="020F0502020204030204" pitchFamily="34" charset="0"/>
                            </a:rPr>
                            <a:t>25.0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23.47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a:t>
                          </a:r>
                          <a:r>
                            <a:rPr lang="en-US" sz="1100" dirty="0" err="1">
                              <a:effectLst/>
                              <a:latin typeface="Calibri" panose="020F0502020204030204" pitchFamily="34" charset="0"/>
                            </a:rPr>
                            <a:t>125.30E+6</a:t>
                          </a:r>
                          <a:endParaRPr lang="en-US" sz="11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 xmlns:a16="http://schemas.microsoft.com/office/drawing/2014/main" val="10015"/>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211464831"/>
                  </p:ext>
                </p:extLst>
              </p:nvPr>
            </p:nvGraphicFramePr>
            <p:xfrm>
              <a:off x="5133974" y="1802741"/>
              <a:ext cx="3434487" cy="3741484"/>
            </p:xfrm>
            <a:graphic>
              <a:graphicData uri="http://schemas.openxmlformats.org/drawingml/2006/table">
                <a:tbl>
                  <a:tblPr/>
                  <a:tblGrid>
                    <a:gridCol w="876910"/>
                    <a:gridCol w="902513"/>
                    <a:gridCol w="838505"/>
                    <a:gridCol w="816559"/>
                  </a:tblGrid>
                  <a:tr h="464884">
                    <a:tc>
                      <a:txBody>
                        <a:bodyPr/>
                        <a:lstStyle/>
                        <a:p>
                          <a:pPr marL="0" marR="0" fontAlgn="t">
                            <a:spcBef>
                              <a:spcPts val="0"/>
                            </a:spcBef>
                            <a:spcAft>
                              <a:spcPts val="0"/>
                            </a:spcAft>
                          </a:pPr>
                          <a:r>
                            <a:rPr lang="en-US" sz="1100" dirty="0">
                              <a:effectLst/>
                              <a:latin typeface="Calibri" panose="020F0502020204030204" pitchFamily="34" charset="0"/>
                            </a:rPr>
                            <a:t>Wind speed</a:t>
                          </a:r>
                        </a:p>
                        <a:p>
                          <a:pPr marL="0" marR="0" fontAlgn="t">
                            <a:spcBef>
                              <a:spcPts val="0"/>
                            </a:spcBef>
                            <a:spcAft>
                              <a:spcPts val="0"/>
                            </a:spcAft>
                          </a:pPr>
                          <a:r>
                            <a:rPr lang="en-US" sz="1100" dirty="0">
                              <a:effectLst/>
                              <a:latin typeface="Calibri" panose="020F0502020204030204" pitchFamily="34" charset="0"/>
                            </a:rPr>
                            <a:t>(m/s)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Rotor Speed</a:t>
                          </a:r>
                        </a:p>
                        <a:p>
                          <a:pPr marL="0" marR="0" fontAlgn="t">
                            <a:spcBef>
                              <a:spcPts val="0"/>
                            </a:spcBef>
                            <a:spcAft>
                              <a:spcPts val="0"/>
                            </a:spcAft>
                          </a:pPr>
                          <a:r>
                            <a:rPr lang="en-US" sz="1100">
                              <a:effectLst/>
                              <a:latin typeface="Calibri" panose="020F0502020204030204" pitchFamily="34" charset="0"/>
                            </a:rPr>
                            <a:t>(rpm)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Pitch Angle</a:t>
                          </a:r>
                        </a:p>
                        <a:p>
                          <a:pPr marL="0" marR="0" fontAlgn="t">
                            <a:spcBef>
                              <a:spcPts val="0"/>
                            </a:spcBef>
                            <a:spcAft>
                              <a:spcPts val="0"/>
                            </a:spcAft>
                          </a:pPr>
                          <a:r>
                            <a:rPr lang="en-US" sz="1100">
                              <a:effectLst/>
                              <a:latin typeface="Calibri" panose="020F0502020204030204" pitchFamily="34" charset="0"/>
                            </a:rPr>
                            <a:t>(deg)</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endParaRPr lang="en-US"/>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l="-320896" t="-5263" b="-721053"/>
                          </a:stretch>
                        </a:blipFill>
                      </a:tcPr>
                    </a:tc>
                  </a:tr>
                  <a:tr h="218440">
                    <a:tc>
                      <a:txBody>
                        <a:bodyPr/>
                        <a:lstStyle/>
                        <a:p>
                          <a:pPr marL="0" marR="0" fontAlgn="t">
                            <a:spcBef>
                              <a:spcPts val="0"/>
                            </a:spcBef>
                            <a:spcAft>
                              <a:spcPts val="0"/>
                            </a:spcAft>
                          </a:pPr>
                          <a:r>
                            <a:rPr lang="en-US" sz="1100">
                              <a:effectLst/>
                              <a:latin typeface="Calibri" panose="020F0502020204030204" pitchFamily="34" charset="0"/>
                            </a:rPr>
                            <a:t>11.4-Rated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0.00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-28.24E+6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3.83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-43.73E+6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-51.66E+6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-58.44E+6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10.45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-64.44E+6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-70.46E+6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13.54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-76.53E+6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18.0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14.92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-83.94E+6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19.0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16.23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-90.71E+6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17.47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-94.71E+6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-99.04E+6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19.94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-105.90E+6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21.18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-114.30E+6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22.35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-120.20E+6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23.47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a:t>
                          </a:r>
                          <a:r>
                            <a:rPr lang="en-US" sz="1100" dirty="0" err="1">
                              <a:effectLst/>
                              <a:latin typeface="Calibri" panose="020F0502020204030204" pitchFamily="34" charset="0"/>
                            </a:rPr>
                            <a:t>125.30E+6</a:t>
                          </a:r>
                          <a:endParaRPr lang="en-US" sz="11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
        <p:nvSpPr>
          <p:cNvPr id="9"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Pitch Sensitivity</a:t>
            </a:r>
          </a:p>
        </p:txBody>
      </p:sp>
      <p:sp>
        <p:nvSpPr>
          <p:cNvPr id="3" name="Slide Number Placeholder 2"/>
          <p:cNvSpPr>
            <a:spLocks noGrp="1"/>
          </p:cNvSpPr>
          <p:nvPr>
            <p:ph type="sldNum" sz="quarter" idx="4"/>
          </p:nvPr>
        </p:nvSpPr>
        <p:spPr/>
        <p:txBody>
          <a:bodyPr/>
          <a:lstStyle/>
          <a:p>
            <a:fld id="{4A466926-17EF-4CAC-B717-1CD0EBB5093C}" type="slidenum">
              <a:rPr lang="en-US" smtClean="0"/>
              <a:t>42</a:t>
            </a:fld>
            <a:endParaRPr lang="en-US"/>
          </a:p>
        </p:txBody>
      </p:sp>
    </p:spTree>
    <p:extLst>
      <p:ext uri="{BB962C8B-B14F-4D97-AF65-F5344CB8AC3E}">
        <p14:creationId xmlns:p14="http://schemas.microsoft.com/office/powerpoint/2010/main" val="4065401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3450" y="1228725"/>
            <a:ext cx="5257800" cy="923330"/>
          </a:xfrm>
          <a:prstGeom prst="rect">
            <a:avLst/>
          </a:prstGeom>
          <a:noFill/>
        </p:spPr>
        <p:txBody>
          <a:bodyPr wrap="square" rtlCol="0">
            <a:spAutoFit/>
          </a:bodyPr>
          <a:lstStyle/>
          <a:p>
            <a:r>
              <a:rPr lang="en-US" dirty="0"/>
              <a:t>Torque control: Choose the appropriate stator current  according to the difference of reference torque and actual torque</a:t>
            </a:r>
          </a:p>
        </p:txBody>
      </p:sp>
      <p:pic>
        <p:nvPicPr>
          <p:cNvPr id="250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0" y="2152056"/>
            <a:ext cx="7510466" cy="390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14374" y="6235183"/>
            <a:ext cx="7877176" cy="276999"/>
          </a:xfrm>
          <a:prstGeom prst="rect">
            <a:avLst/>
          </a:prstGeom>
        </p:spPr>
        <p:txBody>
          <a:bodyPr wrap="square">
            <a:spAutoFit/>
          </a:bodyPr>
          <a:lstStyle/>
          <a:p>
            <a:r>
              <a:rPr lang="en-US" sz="1200" b="1" dirty="0"/>
              <a:t>Control structure of a permanent magnet synchronous generator system for use in wind turbines</a:t>
            </a:r>
          </a:p>
        </p:txBody>
      </p:sp>
      <p:sp>
        <p:nvSpPr>
          <p:cNvPr id="5" name="Slide Number Placeholder 4"/>
          <p:cNvSpPr>
            <a:spLocks noGrp="1"/>
          </p:cNvSpPr>
          <p:nvPr>
            <p:ph type="sldNum" sz="quarter" idx="4"/>
          </p:nvPr>
        </p:nvSpPr>
        <p:spPr/>
        <p:txBody>
          <a:bodyPr/>
          <a:lstStyle/>
          <a:p>
            <a:fld id="{4A466926-17EF-4CAC-B717-1CD0EBB5093C}" type="slidenum">
              <a:rPr lang="en-US" smtClean="0"/>
              <a:t>43</a:t>
            </a:fld>
            <a:endParaRPr lang="en-US"/>
          </a:p>
        </p:txBody>
      </p:sp>
    </p:spTree>
    <p:extLst>
      <p:ext uri="{BB962C8B-B14F-4D97-AF65-F5344CB8AC3E}">
        <p14:creationId xmlns:p14="http://schemas.microsoft.com/office/powerpoint/2010/main" val="2734462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41"/>
          <a:stretch/>
        </p:blipFill>
        <p:spPr bwMode="auto">
          <a:xfrm>
            <a:off x="1932104" y="1038224"/>
            <a:ext cx="5483109"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
          </p:nvPr>
        </p:nvSpPr>
        <p:spPr/>
        <p:txBody>
          <a:bodyPr/>
          <a:lstStyle/>
          <a:p>
            <a:fld id="{4A466926-17EF-4CAC-B717-1CD0EBB5093C}" type="slidenum">
              <a:rPr lang="en-US" smtClean="0"/>
              <a:t>44</a:t>
            </a:fld>
            <a:endParaRPr lang="en-US"/>
          </a:p>
        </p:txBody>
      </p:sp>
    </p:spTree>
    <p:extLst>
      <p:ext uri="{BB962C8B-B14F-4D97-AF65-F5344CB8AC3E}">
        <p14:creationId xmlns:p14="http://schemas.microsoft.com/office/powerpoint/2010/main" val="1973489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45</a:t>
            </a:fld>
            <a:endParaRPr lang="en-US" dirty="0"/>
          </a:p>
        </p:txBody>
      </p:sp>
      <p:pic>
        <p:nvPicPr>
          <p:cNvPr id="364546" name="Picture 8"/>
          <p:cNvPicPr>
            <a:picLocks noChangeAspect="1" noChangeArrowheads="1"/>
          </p:cNvPicPr>
          <p:nvPr/>
        </p:nvPicPr>
        <p:blipFill>
          <a:blip r:embed="rId2">
            <a:extLst>
              <a:ext uri="{28A0092B-C50C-407E-A947-70E740481C1C}">
                <a14:useLocalDpi xmlns:a14="http://schemas.microsoft.com/office/drawing/2010/main" val="0"/>
              </a:ext>
            </a:extLst>
          </a:blip>
          <a:srcRect l="2579" t="3059" r="6017" b="172"/>
          <a:stretch>
            <a:fillRect/>
          </a:stretch>
        </p:blipFill>
        <p:spPr bwMode="auto">
          <a:xfrm>
            <a:off x="1351744" y="1820122"/>
            <a:ext cx="3319647" cy="2631498"/>
          </a:xfrm>
          <a:prstGeom prst="rect">
            <a:avLst/>
          </a:prstGeom>
          <a:noFill/>
          <a:extLst>
            <a:ext uri="{909E8E84-426E-40DD-AFC4-6F175D3DCCD1}">
              <a14:hiddenFill xmlns:a14="http://schemas.microsoft.com/office/drawing/2010/main">
                <a:solidFill>
                  <a:srgbClr val="FFFFFF"/>
                </a:solidFill>
              </a14:hiddenFill>
            </a:ext>
          </a:extLst>
        </p:spPr>
      </p:pic>
      <p:pic>
        <p:nvPicPr>
          <p:cNvPr id="364545" name="Picture 18"/>
          <p:cNvPicPr>
            <a:picLocks noChangeAspect="1" noChangeArrowheads="1"/>
          </p:cNvPicPr>
          <p:nvPr/>
        </p:nvPicPr>
        <p:blipFill>
          <a:blip r:embed="rId3">
            <a:extLst>
              <a:ext uri="{28A0092B-C50C-407E-A947-70E740481C1C}">
                <a14:useLocalDpi xmlns:a14="http://schemas.microsoft.com/office/drawing/2010/main" val="0"/>
              </a:ext>
            </a:extLst>
          </a:blip>
          <a:srcRect l="2274" t="4942" r="6215"/>
          <a:stretch>
            <a:fillRect/>
          </a:stretch>
        </p:blipFill>
        <p:spPr bwMode="auto">
          <a:xfrm>
            <a:off x="4860233" y="1881540"/>
            <a:ext cx="3371162" cy="26154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p:cNvSpPr>
            <a:spLocks noChangeArrowheads="1"/>
          </p:cNvSpPr>
          <p:nvPr/>
        </p:nvSpPr>
        <p:spPr bwMode="auto">
          <a:xfrm>
            <a:off x="0" y="2568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 </a:t>
            </a: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5"/>
          <p:cNvSpPr>
            <a:spLocks noChangeArrowheads="1"/>
          </p:cNvSpPr>
          <p:nvPr/>
        </p:nvSpPr>
        <p:spPr bwMode="auto">
          <a:xfrm>
            <a:off x="1729409" y="4674344"/>
            <a:ext cx="599329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Step wind from 17 m/s to 21 m/s                                               Turbulent 18 m/s wind field</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24978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15621" y="2986680"/>
            <a:ext cx="3656483" cy="611685"/>
          </a:xfrm>
          <a:prstGeom prst="rec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Research Objective</a:t>
            </a:r>
          </a:p>
        </p:txBody>
      </p:sp>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Outline</a:t>
            </a:r>
          </a:p>
        </p:txBody>
      </p:sp>
      <p:sp>
        <p:nvSpPr>
          <p:cNvPr id="10" name="TextBox 9"/>
          <p:cNvSpPr txBox="1"/>
          <p:nvPr/>
        </p:nvSpPr>
        <p:spPr>
          <a:xfrm>
            <a:off x="3015622" y="2374995"/>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Background</a:t>
            </a:r>
            <a:endParaRPr lang="en-US" sz="2400" dirty="0">
              <a:latin typeface="Georgia" pitchFamily="18" charset="0"/>
            </a:endParaRPr>
          </a:p>
        </p:txBody>
      </p:sp>
      <p:sp>
        <p:nvSpPr>
          <p:cNvPr id="14" name="TextBox 13"/>
          <p:cNvSpPr txBox="1"/>
          <p:nvPr/>
        </p:nvSpPr>
        <p:spPr>
          <a:xfrm>
            <a:off x="3015622" y="4084281"/>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Case Analysis</a:t>
            </a:r>
          </a:p>
        </p:txBody>
      </p:sp>
      <p:sp>
        <p:nvSpPr>
          <p:cNvPr id="15" name="TextBox 14"/>
          <p:cNvSpPr txBox="1"/>
          <p:nvPr/>
        </p:nvSpPr>
        <p:spPr>
          <a:xfrm>
            <a:off x="3015622" y="4638957"/>
            <a:ext cx="3747129"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Concluding Remarks</a:t>
            </a:r>
          </a:p>
        </p:txBody>
      </p:sp>
      <p:sp>
        <p:nvSpPr>
          <p:cNvPr id="16" name="TextBox 15"/>
          <p:cNvSpPr txBox="1"/>
          <p:nvPr/>
        </p:nvSpPr>
        <p:spPr>
          <a:xfrm>
            <a:off x="3015622" y="3524392"/>
            <a:ext cx="3455516"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Approach</a:t>
            </a:r>
          </a:p>
        </p:txBody>
      </p:sp>
      <p:sp>
        <p:nvSpPr>
          <p:cNvPr id="3" name="Slide Number Placeholder 2"/>
          <p:cNvSpPr>
            <a:spLocks noGrp="1"/>
          </p:cNvSpPr>
          <p:nvPr>
            <p:ph type="sldNum" sz="quarter" idx="4"/>
          </p:nvPr>
        </p:nvSpPr>
        <p:spPr/>
        <p:txBody>
          <a:bodyPr/>
          <a:lstStyle/>
          <a:p>
            <a:fld id="{4A466926-17EF-4CAC-B717-1CD0EBB5093C}" type="slidenum">
              <a:rPr lang="en-US" smtClean="0"/>
              <a:t>5</a:t>
            </a:fld>
            <a:endParaRPr lang="en-US"/>
          </a:p>
        </p:txBody>
      </p:sp>
    </p:spTree>
    <p:extLst>
      <p:ext uri="{BB962C8B-B14F-4D97-AF65-F5344CB8AC3E}">
        <p14:creationId xmlns:p14="http://schemas.microsoft.com/office/powerpoint/2010/main" val="647990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859" y="2012543"/>
            <a:ext cx="4565580" cy="3115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bwMode="auto">
          <a:xfrm>
            <a:off x="1162050" y="-1"/>
            <a:ext cx="79819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Research Objective</a:t>
            </a:r>
          </a:p>
        </p:txBody>
      </p:sp>
      <p:sp>
        <p:nvSpPr>
          <p:cNvPr id="25" name="TextBox 24"/>
          <p:cNvSpPr txBox="1"/>
          <p:nvPr/>
        </p:nvSpPr>
        <p:spPr>
          <a:xfrm>
            <a:off x="4782998" y="2159385"/>
            <a:ext cx="4119702" cy="2968325"/>
          </a:xfrm>
          <a:prstGeom prst="rect">
            <a:avLst/>
          </a:prstGeom>
          <a:noFill/>
        </p:spPr>
        <p:txBody>
          <a:bodyPr wrap="square" rtlCol="0">
            <a:noAutofit/>
          </a:bodyPr>
          <a:lstStyle/>
          <a:p>
            <a:pPr marL="0" lvl="1" indent="-342900">
              <a:buFont typeface="Wingdings" panose="05000000000000000000" pitchFamily="2" charset="2"/>
              <a:buChar char="§"/>
            </a:pPr>
            <a:r>
              <a:rPr lang="en-US" sz="2000" dirty="0">
                <a:latin typeface="+mn-lt"/>
                <a:cs typeface="Times New Roman" panose="02020603050405020304" pitchFamily="18" charset="0"/>
              </a:rPr>
              <a:t>Obtain the rated generator speed </a:t>
            </a:r>
          </a:p>
          <a:p>
            <a:pPr marL="0" lvl="1" indent="-342900">
              <a:buFont typeface="Wingdings" panose="05000000000000000000" pitchFamily="2" charset="2"/>
              <a:buChar char="§"/>
            </a:pPr>
            <a:r>
              <a:rPr lang="en-US" sz="2000" dirty="0">
                <a:latin typeface="+mn-lt"/>
                <a:cs typeface="Times New Roman" panose="02020603050405020304" pitchFamily="18" charset="0"/>
              </a:rPr>
              <a:t>Control laws</a:t>
            </a:r>
          </a:p>
          <a:p>
            <a:pPr marL="457200" lvl="2" indent="-342900">
              <a:buSzPct val="75000"/>
              <a:buFont typeface="Wingdings" panose="05000000000000000000" pitchFamily="2" charset="2"/>
              <a:buChar char="ü"/>
            </a:pPr>
            <a:r>
              <a:rPr lang="en-US" sz="2000" dirty="0">
                <a:latin typeface="+mn-lt"/>
                <a:cs typeface="Times New Roman" panose="02020603050405020304" pitchFamily="18" charset="0"/>
              </a:rPr>
              <a:t>Baseline </a:t>
            </a:r>
            <a:r>
              <a:rPr lang="en-US" sz="2000" dirty="0" err="1">
                <a:latin typeface="+mn-lt"/>
                <a:cs typeface="Times New Roman" panose="02020603050405020304" pitchFamily="18" charset="0"/>
              </a:rPr>
              <a:t>PID</a:t>
            </a:r>
            <a:r>
              <a:rPr lang="en-US" sz="2000" dirty="0">
                <a:latin typeface="+mn-lt"/>
                <a:cs typeface="Times New Roman" panose="02020603050405020304" pitchFamily="18" charset="0"/>
              </a:rPr>
              <a:t> control </a:t>
            </a:r>
            <a:r>
              <a:rPr lang="en-US" sz="2000" baseline="30000" dirty="0">
                <a:latin typeface="+mn-lt"/>
                <a:cs typeface="Times New Roman" panose="02020603050405020304" pitchFamily="18" charset="0"/>
              </a:rPr>
              <a:t>[1]</a:t>
            </a:r>
          </a:p>
          <a:p>
            <a:pPr marL="457200" lvl="2" indent="-342900">
              <a:buSzPct val="75000"/>
              <a:buFont typeface="Wingdings" panose="05000000000000000000" pitchFamily="2" charset="2"/>
              <a:buChar char="ü"/>
            </a:pPr>
            <a:r>
              <a:rPr lang="en-US" sz="2000" dirty="0">
                <a:latin typeface="+mn-lt"/>
                <a:cs typeface="Times New Roman" panose="02020603050405020304" pitchFamily="18" charset="0"/>
              </a:rPr>
              <a:t>Disturbance accommodating control </a:t>
            </a:r>
            <a:r>
              <a:rPr lang="en-US" sz="2000" baseline="30000" dirty="0">
                <a:latin typeface="+mn-lt"/>
                <a:cs typeface="Times New Roman" panose="02020603050405020304" pitchFamily="18" charset="0"/>
              </a:rPr>
              <a:t>[2]</a:t>
            </a:r>
          </a:p>
          <a:p>
            <a:pPr marL="457200" lvl="2" indent="-342900">
              <a:buSzPct val="75000"/>
              <a:buFont typeface="Wingdings" panose="05000000000000000000" pitchFamily="2" charset="2"/>
              <a:buChar char="ü"/>
            </a:pPr>
            <a:r>
              <a:rPr lang="en-US" sz="2000" dirty="0">
                <a:latin typeface="+mn-lt"/>
                <a:cs typeface="Times New Roman" panose="02020603050405020304" pitchFamily="18" charset="0"/>
              </a:rPr>
              <a:t>Feedforward control </a:t>
            </a:r>
            <a:r>
              <a:rPr lang="en-US" sz="2000" baseline="30000" dirty="0">
                <a:latin typeface="+mn-lt"/>
                <a:cs typeface="Times New Roman" panose="02020603050405020304" pitchFamily="18" charset="0"/>
              </a:rPr>
              <a:t>[3]</a:t>
            </a:r>
          </a:p>
          <a:p>
            <a:pPr marL="457200" lvl="2" indent="-342900">
              <a:buSzPct val="75000"/>
              <a:buFont typeface="Wingdings" panose="05000000000000000000" pitchFamily="2" charset="2"/>
              <a:buChar char="ü"/>
            </a:pPr>
            <a:r>
              <a:rPr lang="en-US" sz="2000" dirty="0">
                <a:latin typeface="+mn-lt"/>
                <a:cs typeface="Times New Roman" panose="02020603050405020304" pitchFamily="18" charset="0"/>
              </a:rPr>
              <a:t>Adaptive control </a:t>
            </a:r>
            <a:r>
              <a:rPr lang="en-US" sz="2000" baseline="30000" dirty="0">
                <a:latin typeface="+mn-lt"/>
                <a:cs typeface="Times New Roman" panose="02020603050405020304" pitchFamily="18" charset="0"/>
              </a:rPr>
              <a:t>[4]</a:t>
            </a:r>
            <a:r>
              <a:rPr lang="en-US" sz="2000" b="1" dirty="0">
                <a:latin typeface="+mn-lt"/>
                <a:cs typeface="Times New Roman" panose="02020603050405020304" pitchFamily="18" charset="0"/>
              </a:rPr>
              <a:t> </a:t>
            </a:r>
          </a:p>
          <a:p>
            <a:pPr marL="457200" lvl="2" indent="-342900">
              <a:buSzPct val="75000"/>
              <a:buFont typeface="Wingdings" panose="05000000000000000000" pitchFamily="2" charset="2"/>
              <a:buChar char="ü"/>
            </a:pPr>
            <a:r>
              <a:rPr lang="en-US" sz="2000" b="1" dirty="0">
                <a:latin typeface="+mn-lt"/>
                <a:cs typeface="Times New Roman" panose="02020603050405020304" pitchFamily="18" charset="0"/>
              </a:rPr>
              <a:t>Disturbance observer based control</a:t>
            </a:r>
          </a:p>
          <a:p>
            <a:pPr marL="457200" lvl="2" indent="-342900">
              <a:buSzPct val="75000"/>
              <a:buFont typeface="Wingdings" panose="05000000000000000000" pitchFamily="2" charset="2"/>
              <a:buChar char="ü"/>
            </a:pPr>
            <a:endParaRPr lang="en-US" sz="2000" baseline="30000" dirty="0">
              <a:latin typeface="+mn-lt"/>
              <a:cs typeface="Times New Roman" panose="02020603050405020304" pitchFamily="18" charset="0"/>
            </a:endParaRPr>
          </a:p>
        </p:txBody>
      </p:sp>
      <p:sp>
        <p:nvSpPr>
          <p:cNvPr id="26" name="TextBox 25"/>
          <p:cNvSpPr txBox="1"/>
          <p:nvPr/>
        </p:nvSpPr>
        <p:spPr>
          <a:xfrm>
            <a:off x="527538" y="1146697"/>
            <a:ext cx="8253047" cy="769441"/>
          </a:xfrm>
          <a:prstGeom prst="rect">
            <a:avLst/>
          </a:prstGeom>
          <a:noFill/>
        </p:spPr>
        <p:txBody>
          <a:bodyPr wrap="square" rtlCol="0">
            <a:spAutoFit/>
          </a:bodyPr>
          <a:lstStyle/>
          <a:p>
            <a:r>
              <a:rPr lang="en-US" sz="2200" b="1" i="1" dirty="0"/>
              <a:t>Overall objective: Decrease generator speed fluctuation and output power fluctuation in Region 3</a:t>
            </a:r>
          </a:p>
        </p:txBody>
      </p:sp>
      <p:sp>
        <p:nvSpPr>
          <p:cNvPr id="38" name="TextBox 37"/>
          <p:cNvSpPr txBox="1"/>
          <p:nvPr/>
        </p:nvSpPr>
        <p:spPr>
          <a:xfrm>
            <a:off x="1417382" y="4516399"/>
            <a:ext cx="45719" cy="369332"/>
          </a:xfrm>
          <a:prstGeom prst="rect">
            <a:avLst/>
          </a:prstGeom>
          <a:noFill/>
        </p:spPr>
        <p:txBody>
          <a:bodyPr wrap="square" rtlCol="0">
            <a:spAutoFit/>
          </a:bodyPr>
          <a:lstStyle/>
          <a:p>
            <a:endParaRPr lang="en-US" dirty="0"/>
          </a:p>
        </p:txBody>
      </p:sp>
      <p:sp>
        <p:nvSpPr>
          <p:cNvPr id="2" name="Rectangle 1"/>
          <p:cNvSpPr/>
          <p:nvPr/>
        </p:nvSpPr>
        <p:spPr>
          <a:xfrm>
            <a:off x="623748" y="5304831"/>
            <a:ext cx="8520252" cy="1169551"/>
          </a:xfrm>
          <a:prstGeom prst="rect">
            <a:avLst/>
          </a:prstGeom>
        </p:spPr>
        <p:txBody>
          <a:bodyPr wrap="square">
            <a:spAutoFit/>
          </a:bodyPr>
          <a:lstStyle/>
          <a:p>
            <a:pPr>
              <a:lnSpc>
                <a:spcPct val="125000"/>
              </a:lnSpc>
            </a:pPr>
            <a:r>
              <a:rPr lang="en-US" sz="1400" dirty="0">
                <a:latin typeface="Times New Roman" panose="02020603050405020304" pitchFamily="18" charset="0"/>
                <a:cs typeface="Times New Roman" panose="02020603050405020304" pitchFamily="18" charset="0"/>
              </a:rPr>
              <a:t>[1] </a:t>
            </a:r>
            <a:r>
              <a:rPr lang="en-US" sz="1400" dirty="0" err="1">
                <a:latin typeface="Times New Roman" panose="02020603050405020304" pitchFamily="18" charset="0"/>
                <a:cs typeface="Times New Roman" panose="02020603050405020304" pitchFamily="18" charset="0"/>
              </a:rPr>
              <a:t>Jonkman</a:t>
            </a:r>
            <a:r>
              <a:rPr lang="en-US" sz="1400" dirty="0">
                <a:latin typeface="Times New Roman" panose="02020603050405020304" pitchFamily="18" charset="0"/>
                <a:cs typeface="Times New Roman" panose="02020603050405020304" pitchFamily="18" charset="0"/>
              </a:rPr>
              <a:t> et al., </a:t>
            </a:r>
            <a:r>
              <a:rPr lang="en-US" sz="1400" i="1" dirty="0">
                <a:latin typeface="Times New Roman" panose="02020603050405020304" pitchFamily="18" charset="0"/>
                <a:cs typeface="Times New Roman" panose="02020603050405020304" pitchFamily="18" charset="0"/>
              </a:rPr>
              <a:t>National Renewable Energy Laboratory Technical Report</a:t>
            </a:r>
            <a:r>
              <a:rPr lang="en-US" sz="1400" dirty="0">
                <a:latin typeface="Times New Roman" panose="02020603050405020304" pitchFamily="18" charset="0"/>
                <a:cs typeface="Times New Roman" panose="02020603050405020304" pitchFamily="18" charset="0"/>
              </a:rPr>
              <a:t>, 2009.</a:t>
            </a:r>
          </a:p>
          <a:p>
            <a:pPr>
              <a:lnSpc>
                <a:spcPct val="125000"/>
              </a:lnSpc>
            </a:pPr>
            <a:r>
              <a:rPr lang="en-US" sz="1400" dirty="0">
                <a:latin typeface="Times New Roman" panose="02020603050405020304" pitchFamily="18" charset="0"/>
                <a:cs typeface="Times New Roman" panose="02020603050405020304" pitchFamily="18" charset="0"/>
              </a:rPr>
              <a:t>[2] Wright, </a:t>
            </a:r>
            <a:r>
              <a:rPr lang="en-US" sz="1400" i="1" dirty="0">
                <a:latin typeface="Times New Roman" panose="02020603050405020304" pitchFamily="18" charset="0"/>
                <a:cs typeface="Times New Roman" panose="02020603050405020304" pitchFamily="18" charset="0"/>
              </a:rPr>
              <a:t>National Renewable Energy Laboratory</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Technical Report, </a:t>
            </a:r>
            <a:r>
              <a:rPr lang="en-US" sz="1400" dirty="0">
                <a:latin typeface="Times New Roman" panose="02020603050405020304" pitchFamily="18" charset="0"/>
                <a:cs typeface="Times New Roman" panose="02020603050405020304" pitchFamily="18" charset="0"/>
              </a:rPr>
              <a:t>2004.</a:t>
            </a:r>
          </a:p>
          <a:p>
            <a:pPr>
              <a:lnSpc>
                <a:spcPct val="125000"/>
              </a:lnSpc>
            </a:pPr>
            <a:r>
              <a:rPr lang="en-US" sz="1400" dirty="0">
                <a:latin typeface="Times New Roman" panose="02020603050405020304" pitchFamily="18" charset="0"/>
                <a:cs typeface="Times New Roman" panose="02020603050405020304" pitchFamily="18" charset="0"/>
              </a:rPr>
              <a:t>[3] Wang et al., </a:t>
            </a:r>
            <a:r>
              <a:rPr lang="en-US" sz="1400" i="1" dirty="0">
                <a:latin typeface="Times New Roman" panose="02020603050405020304" pitchFamily="18" charset="0"/>
                <a:cs typeface="Times New Roman" panose="02020603050405020304" pitchFamily="18" charset="0"/>
              </a:rPr>
              <a:t>IEEE Transactions on Control Systems Technology</a:t>
            </a:r>
            <a:r>
              <a:rPr lang="en-US" sz="1400" dirty="0">
                <a:latin typeface="Times New Roman" panose="02020603050405020304" pitchFamily="18" charset="0"/>
                <a:cs typeface="Times New Roman" panose="02020603050405020304" pitchFamily="18" charset="0"/>
              </a:rPr>
              <a:t>, 2012.</a:t>
            </a:r>
          </a:p>
          <a:p>
            <a:pPr>
              <a:lnSpc>
                <a:spcPct val="125000"/>
              </a:lnSpc>
            </a:pPr>
            <a:r>
              <a:rPr lang="en-US" sz="1400" dirty="0">
                <a:latin typeface="Times New Roman" panose="02020603050405020304" pitchFamily="18" charset="0"/>
                <a:cs typeface="Times New Roman" panose="02020603050405020304" pitchFamily="18" charset="0"/>
              </a:rPr>
              <a:t>[4] Frost et al., </a:t>
            </a:r>
            <a:r>
              <a:rPr lang="en-US" sz="1400" i="1" dirty="0">
                <a:latin typeface="Times New Roman" panose="02020603050405020304" pitchFamily="18" charset="0"/>
                <a:cs typeface="Times New Roman" panose="02020603050405020304" pitchFamily="18" charset="0"/>
              </a:rPr>
              <a:t>International Journal of Robust and Nonlinear Control,</a:t>
            </a:r>
            <a:r>
              <a:rPr lang="en-US" sz="1400" dirty="0">
                <a:latin typeface="Times New Roman" panose="02020603050405020304" pitchFamily="18" charset="0"/>
                <a:cs typeface="Times New Roman" panose="02020603050405020304" pitchFamily="18" charset="0"/>
              </a:rPr>
              <a:t> 2009. </a:t>
            </a:r>
          </a:p>
        </p:txBody>
      </p:sp>
      <p:sp>
        <p:nvSpPr>
          <p:cNvPr id="4" name="Slide Number Placeholder 3"/>
          <p:cNvSpPr>
            <a:spLocks noGrp="1"/>
          </p:cNvSpPr>
          <p:nvPr>
            <p:ph type="sldNum" sz="quarter" idx="4"/>
          </p:nvPr>
        </p:nvSpPr>
        <p:spPr/>
        <p:txBody>
          <a:bodyPr/>
          <a:lstStyle/>
          <a:p>
            <a:fld id="{4A466926-17EF-4CAC-B717-1CD0EBB5093C}" type="slidenum">
              <a:rPr lang="en-US" smtClean="0"/>
              <a:t>6</a:t>
            </a:fld>
            <a:endParaRPr lang="en-US"/>
          </a:p>
        </p:txBody>
      </p:sp>
    </p:spTree>
    <p:extLst>
      <p:ext uri="{BB962C8B-B14F-4D97-AF65-F5344CB8AC3E}">
        <p14:creationId xmlns:p14="http://schemas.microsoft.com/office/powerpoint/2010/main" val="1304790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015622" y="3524392"/>
            <a:ext cx="1988178" cy="611685"/>
          </a:xfrm>
          <a:prstGeom prst="rect">
            <a:avLst/>
          </a:prstGeom>
          <a:gradFill>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grad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Approach</a:t>
            </a:r>
          </a:p>
        </p:txBody>
      </p:sp>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Outline</a:t>
            </a:r>
          </a:p>
        </p:txBody>
      </p:sp>
      <p:sp>
        <p:nvSpPr>
          <p:cNvPr id="10" name="TextBox 9"/>
          <p:cNvSpPr txBox="1"/>
          <p:nvPr/>
        </p:nvSpPr>
        <p:spPr>
          <a:xfrm>
            <a:off x="3015622" y="2374995"/>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Background</a:t>
            </a:r>
            <a:endParaRPr lang="en-US" sz="2400" dirty="0">
              <a:latin typeface="Georgia" pitchFamily="18" charset="0"/>
            </a:endParaRPr>
          </a:p>
        </p:txBody>
      </p:sp>
      <p:sp>
        <p:nvSpPr>
          <p:cNvPr id="11" name="TextBox 10"/>
          <p:cNvSpPr txBox="1"/>
          <p:nvPr/>
        </p:nvSpPr>
        <p:spPr>
          <a:xfrm>
            <a:off x="3015621" y="2948580"/>
            <a:ext cx="3475613"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Research Objective</a:t>
            </a:r>
          </a:p>
        </p:txBody>
      </p:sp>
      <p:sp>
        <p:nvSpPr>
          <p:cNvPr id="14" name="TextBox 13"/>
          <p:cNvSpPr txBox="1"/>
          <p:nvPr/>
        </p:nvSpPr>
        <p:spPr>
          <a:xfrm>
            <a:off x="3015622" y="4084281"/>
            <a:ext cx="3080378"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Case Analysis</a:t>
            </a:r>
          </a:p>
        </p:txBody>
      </p:sp>
      <p:sp>
        <p:nvSpPr>
          <p:cNvPr id="15" name="TextBox 14"/>
          <p:cNvSpPr txBox="1"/>
          <p:nvPr/>
        </p:nvSpPr>
        <p:spPr>
          <a:xfrm>
            <a:off x="3015622" y="4638957"/>
            <a:ext cx="3747129" cy="611685"/>
          </a:xfrm>
          <a:prstGeom prst="rect">
            <a:avLst/>
          </a:prstGeom>
          <a:noFill/>
        </p:spPr>
        <p:txBody>
          <a:bodyPr wrap="square" lIns="0" tIns="0" rIns="0" bIns="0" rtlCol="0" anchor="ctr">
            <a:noAutofit/>
          </a:bodyPr>
          <a:lstStyle/>
          <a:p>
            <a:pPr marL="342900" indent="-342900">
              <a:buFont typeface="Wingdings" pitchFamily="2" charset="2"/>
              <a:buChar char="q"/>
            </a:pPr>
            <a:r>
              <a:rPr lang="en-US" sz="2400" b="1" dirty="0">
                <a:solidFill>
                  <a:srgbClr val="28287A"/>
                </a:solidFill>
                <a:latin typeface="Georgia" pitchFamily="18" charset="0"/>
              </a:rPr>
              <a:t>Concluding Remarks</a:t>
            </a:r>
          </a:p>
        </p:txBody>
      </p:sp>
      <p:sp>
        <p:nvSpPr>
          <p:cNvPr id="3" name="Slide Number Placeholder 2"/>
          <p:cNvSpPr>
            <a:spLocks noGrp="1"/>
          </p:cNvSpPr>
          <p:nvPr>
            <p:ph type="sldNum" sz="quarter" idx="4"/>
          </p:nvPr>
        </p:nvSpPr>
        <p:spPr/>
        <p:txBody>
          <a:bodyPr/>
          <a:lstStyle/>
          <a:p>
            <a:fld id="{4A466926-17EF-4CAC-B717-1CD0EBB5093C}" type="slidenum">
              <a:rPr lang="en-US" smtClean="0"/>
              <a:t>7</a:t>
            </a:fld>
            <a:endParaRPr lang="en-US"/>
          </a:p>
        </p:txBody>
      </p:sp>
    </p:spTree>
    <p:extLst>
      <p:ext uri="{BB962C8B-B14F-4D97-AF65-F5344CB8AC3E}">
        <p14:creationId xmlns:p14="http://schemas.microsoft.com/office/powerpoint/2010/main" val="647990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44498" y="1225525"/>
            <a:ext cx="8229600" cy="2544421"/>
          </a:xfrm>
          <a:prstGeom prst="rect">
            <a:avLst/>
          </a:prstGeom>
          <a:noFill/>
        </p:spPr>
        <p:txBody>
          <a:bodyPr wrap="square" rtlCol="0">
            <a:noAutofit/>
          </a:bodyPr>
          <a:lstStyle/>
          <a:p>
            <a:pPr>
              <a:spcAft>
                <a:spcPts val="500"/>
              </a:spcAft>
            </a:pPr>
            <a:r>
              <a:rPr lang="en-US" sz="2200" b="1" i="1" dirty="0" err="1"/>
              <a:t>AeroDyn</a:t>
            </a:r>
            <a:endParaRPr lang="en-US" sz="2200" b="1" i="1" dirty="0"/>
          </a:p>
          <a:p>
            <a:pPr>
              <a:spcAft>
                <a:spcPts val="500"/>
              </a:spcAft>
            </a:pPr>
            <a:endParaRPr lang="en-US" sz="1000" b="1" i="1" dirty="0"/>
          </a:p>
          <a:p>
            <a:pPr marL="342900" indent="-342900">
              <a:spcAft>
                <a:spcPts val="500"/>
              </a:spcAft>
              <a:buFont typeface="Wingdings" panose="05000000000000000000" pitchFamily="2" charset="2"/>
              <a:buChar char="§"/>
            </a:pPr>
            <a:r>
              <a:rPr lang="en-US" sz="2000" dirty="0"/>
              <a:t>An aero-elastic simulation code (by </a:t>
            </a:r>
            <a:r>
              <a:rPr lang="en-US" sz="2000" dirty="0" err="1"/>
              <a:t>NREL</a:t>
            </a:r>
            <a:r>
              <a:rPr lang="en-US" sz="2000" dirty="0"/>
              <a:t>) to predict the aerodynamics</a:t>
            </a:r>
          </a:p>
          <a:p>
            <a:pPr marL="342900" indent="-342900">
              <a:spcAft>
                <a:spcPts val="500"/>
              </a:spcAft>
              <a:buFont typeface="Wingdings" panose="05000000000000000000" pitchFamily="2" charset="2"/>
              <a:buChar char="§"/>
            </a:pPr>
            <a:r>
              <a:rPr lang="en-US" sz="2000" dirty="0"/>
              <a:t>Input: steady or turbulent wind file</a:t>
            </a:r>
          </a:p>
          <a:p>
            <a:pPr marL="342900" indent="-342900">
              <a:spcAft>
                <a:spcPts val="500"/>
              </a:spcAft>
              <a:buFont typeface="Wingdings" panose="05000000000000000000" pitchFamily="2" charset="2"/>
              <a:buChar char="§"/>
            </a:pPr>
            <a:r>
              <a:rPr lang="en-US" sz="2000" dirty="0"/>
              <a:t>Output: force and moment on the turbine components</a:t>
            </a:r>
          </a:p>
          <a:p>
            <a:pPr marL="342900" indent="-342900">
              <a:spcAft>
                <a:spcPts val="500"/>
              </a:spcAft>
              <a:buFont typeface="Wingdings" panose="05000000000000000000" pitchFamily="2" charset="2"/>
              <a:buChar char="§"/>
            </a:pPr>
            <a:endParaRPr lang="en-US" sz="2000" dirty="0"/>
          </a:p>
        </p:txBody>
      </p:sp>
      <p:sp>
        <p:nvSpPr>
          <p:cNvPr id="8"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Nonlinear Aerodynamics</a:t>
            </a:r>
          </a:p>
        </p:txBody>
      </p:sp>
      <p:graphicFrame>
        <p:nvGraphicFramePr>
          <p:cNvPr id="2" name="Object 1"/>
          <p:cNvGraphicFramePr>
            <a:graphicFrameLocks noChangeAspect="1"/>
          </p:cNvGraphicFramePr>
          <p:nvPr>
            <p:extLst>
              <p:ext uri="{D42A27DB-BD31-4B8C-83A1-F6EECF244321}">
                <p14:modId xmlns:p14="http://schemas.microsoft.com/office/powerpoint/2010/main" val="1883927677"/>
              </p:ext>
            </p:extLst>
          </p:nvPr>
        </p:nvGraphicFramePr>
        <p:xfrm>
          <a:off x="2508250" y="4130975"/>
          <a:ext cx="3327400" cy="431800"/>
        </p:xfrm>
        <a:graphic>
          <a:graphicData uri="http://schemas.openxmlformats.org/presentationml/2006/ole">
            <mc:AlternateContent xmlns:mc="http://schemas.openxmlformats.org/markup-compatibility/2006">
              <mc:Choice xmlns:v="urn:schemas-microsoft-com:vml" Requires="v">
                <p:oleObj spid="_x0000_s318820" name="Equation" r:id="rId4" imgW="3327120" imgH="431640" progId="Equation.DSMT4">
                  <p:embed/>
                </p:oleObj>
              </mc:Choice>
              <mc:Fallback>
                <p:oleObj name="Equation" r:id="rId4" imgW="3327120" imgH="431640" progId="Equation.DSMT4">
                  <p:embed/>
                  <p:pic>
                    <p:nvPicPr>
                      <p:cNvPr id="0" name=""/>
                      <p:cNvPicPr/>
                      <p:nvPr/>
                    </p:nvPicPr>
                    <p:blipFill>
                      <a:blip r:embed="rId5"/>
                      <a:stretch>
                        <a:fillRect/>
                      </a:stretch>
                    </p:blipFill>
                    <p:spPr>
                      <a:xfrm>
                        <a:off x="2508250" y="4130975"/>
                        <a:ext cx="3327400" cy="431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p:cNvSpPr txBox="1"/>
              <p:nvPr/>
            </p:nvSpPr>
            <p:spPr>
              <a:xfrm>
                <a:off x="434972" y="4581525"/>
                <a:ext cx="3527428" cy="1666875"/>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r>
                      <a:rPr lang="en-US" b="0" i="1" smtClean="0">
                        <a:latin typeface="Cambria Math"/>
                      </a:rPr>
                      <m:t>𝑀</m:t>
                    </m:r>
                  </m:oMath>
                </a14:m>
                <a:r>
                  <a:rPr lang="en-US" dirty="0"/>
                  <a:t>: mass matrix</a:t>
                </a:r>
              </a:p>
              <a:p>
                <a:pPr marL="342900" indent="-342900">
                  <a:spcAft>
                    <a:spcPts val="500"/>
                  </a:spcAft>
                  <a:buFont typeface="Wingdings" panose="05000000000000000000" pitchFamily="2" charset="2"/>
                  <a:buChar char="§"/>
                </a:pPr>
                <a14:m>
                  <m:oMath xmlns:m="http://schemas.openxmlformats.org/officeDocument/2006/math">
                    <m:bar>
                      <m:barPr>
                        <m:ctrlPr>
                          <a:rPr lang="en-US" b="0" i="1" smtClean="0">
                            <a:latin typeface="Cambria Math"/>
                          </a:rPr>
                        </m:ctrlPr>
                      </m:barPr>
                      <m:e>
                        <m:r>
                          <a:rPr lang="en-US" i="1">
                            <a:latin typeface="Cambria Math"/>
                          </a:rPr>
                          <m:t>𝑓</m:t>
                        </m:r>
                      </m:e>
                    </m:bar>
                  </m:oMath>
                </a14:m>
                <a:r>
                  <a:rPr lang="en-US" dirty="0"/>
                  <a:t>: force</a:t>
                </a:r>
              </a:p>
              <a:p>
                <a:pPr marL="342900" indent="-342900">
                  <a:spcAft>
                    <a:spcPts val="500"/>
                  </a:spcAft>
                  <a:buFont typeface="Wingdings" panose="05000000000000000000" pitchFamily="2" charset="2"/>
                  <a:buChar char="§"/>
                </a:pPr>
                <a14:m>
                  <m:oMath xmlns:m="http://schemas.openxmlformats.org/officeDocument/2006/math">
                    <m:bar>
                      <m:barPr>
                        <m:ctrlPr>
                          <a:rPr lang="en-US" b="0" i="1" dirty="0" smtClean="0">
                            <a:latin typeface="Cambria Math"/>
                          </a:rPr>
                        </m:ctrlPr>
                      </m:barPr>
                      <m:e>
                        <m:r>
                          <a:rPr lang="en-US" i="1" dirty="0">
                            <a:latin typeface="Cambria Math"/>
                          </a:rPr>
                          <m:t>𝑢</m:t>
                        </m:r>
                      </m:e>
                    </m:bar>
                  </m:oMath>
                </a14:m>
                <a:r>
                  <a:rPr lang="en-US" dirty="0"/>
                  <a:t>: control input </a:t>
                </a:r>
              </a:p>
              <a:p>
                <a:pPr marL="342900" indent="-342900">
                  <a:spcAft>
                    <a:spcPts val="500"/>
                  </a:spcAft>
                  <a:buFont typeface="Wingdings" panose="05000000000000000000" pitchFamily="2" charset="2"/>
                  <a:buChar char="§"/>
                </a:pPr>
                <a14:m>
                  <m:oMath xmlns:m="http://schemas.openxmlformats.org/officeDocument/2006/math">
                    <m:sSub>
                      <m:sSubPr>
                        <m:ctrlPr>
                          <a:rPr lang="en-US" i="1" smtClean="0">
                            <a:latin typeface="Cambria Math"/>
                          </a:rPr>
                        </m:ctrlPr>
                      </m:sSubPr>
                      <m:e>
                        <m:bar>
                          <m:barPr>
                            <m:ctrlPr>
                              <a:rPr lang="en-US" i="1" smtClean="0">
                                <a:latin typeface="Cambria Math"/>
                              </a:rPr>
                            </m:ctrlPr>
                          </m:barPr>
                          <m:e>
                            <m:r>
                              <a:rPr lang="en-US" b="0" i="1" smtClean="0">
                                <a:latin typeface="Cambria Math"/>
                              </a:rPr>
                              <m:t>𝑢</m:t>
                            </m:r>
                          </m:e>
                        </m:bar>
                      </m:e>
                      <m:sub>
                        <m:r>
                          <a:rPr lang="en-US" b="0" i="1" smtClean="0">
                            <a:latin typeface="Cambria Math"/>
                          </a:rPr>
                          <m:t>𝑑</m:t>
                        </m:r>
                      </m:sub>
                    </m:sSub>
                  </m:oMath>
                </a14:m>
                <a:r>
                  <a:rPr lang="en-US" dirty="0"/>
                  <a:t>: wind input </a:t>
                </a:r>
              </a:p>
              <a:p>
                <a:pPr>
                  <a:spcAft>
                    <a:spcPts val="500"/>
                  </a:spcAft>
                </a:pPr>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34972" y="4581525"/>
                <a:ext cx="3527428" cy="1666875"/>
              </a:xfrm>
              <a:prstGeom prst="rect">
                <a:avLst/>
              </a:prstGeom>
              <a:blipFill rotWithShape="1">
                <a:blip r:embed="rId6"/>
                <a:stretch>
                  <a:fillRect l="-1036" t="-1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38750" y="4586287"/>
                <a:ext cx="3536952" cy="1669688"/>
              </a:xfrm>
              <a:prstGeom prst="rect">
                <a:avLst/>
              </a:prstGeom>
              <a:noFill/>
            </p:spPr>
            <p:txBody>
              <a:bodyPr wrap="square" rtlCol="0">
                <a:noAutofit/>
              </a:bodyPr>
              <a:lstStyle/>
              <a:p>
                <a:pPr marL="342900" indent="-342900">
                  <a:spcAft>
                    <a:spcPts val="500"/>
                  </a:spcAft>
                  <a:buFont typeface="Wingdings" panose="05000000000000000000" pitchFamily="2" charset="2"/>
                  <a:buChar char="§"/>
                </a:pPr>
                <a14:m>
                  <m:oMath xmlns:m="http://schemas.openxmlformats.org/officeDocument/2006/math">
                    <m:bar>
                      <m:barPr>
                        <m:ctrlPr>
                          <a:rPr lang="en-US" i="1" smtClean="0">
                            <a:latin typeface="Cambria Math"/>
                          </a:rPr>
                        </m:ctrlPr>
                      </m:barPr>
                      <m:e>
                        <m:r>
                          <a:rPr lang="en-US" b="0" i="1" smtClean="0">
                            <a:latin typeface="Cambria Math"/>
                          </a:rPr>
                          <m:t>𝑞</m:t>
                        </m:r>
                      </m:e>
                    </m:bar>
                  </m:oMath>
                </a14:m>
                <a:r>
                  <a:rPr lang="en-US" dirty="0"/>
                  <a:t>: DOF displacements</a:t>
                </a:r>
              </a:p>
              <a:p>
                <a:pPr marL="342900" indent="-342900">
                  <a:spcAft>
                    <a:spcPts val="500"/>
                  </a:spcAft>
                  <a:buFont typeface="Wingdings" panose="05000000000000000000" pitchFamily="2" charset="2"/>
                  <a:buChar char="§"/>
                </a:pPr>
                <a14:m>
                  <m:oMath xmlns:m="http://schemas.openxmlformats.org/officeDocument/2006/math">
                    <m:bar>
                      <m:barPr>
                        <m:ctrlPr>
                          <a:rPr lang="en-US" i="1" smtClean="0">
                            <a:latin typeface="Cambria Math"/>
                          </a:rPr>
                        </m:ctrlPr>
                      </m:barPr>
                      <m:e>
                        <m:acc>
                          <m:accPr>
                            <m:chr m:val="̇"/>
                            <m:ctrlPr>
                              <a:rPr lang="en-US" i="1" smtClean="0">
                                <a:latin typeface="Cambria Math"/>
                              </a:rPr>
                            </m:ctrlPr>
                          </m:accPr>
                          <m:e>
                            <m:r>
                              <a:rPr lang="en-US" b="0" i="1" smtClean="0">
                                <a:latin typeface="Cambria Math"/>
                              </a:rPr>
                              <m:t>𝑞</m:t>
                            </m:r>
                          </m:e>
                        </m:acc>
                      </m:e>
                    </m:bar>
                  </m:oMath>
                </a14:m>
                <a:r>
                  <a:rPr lang="en-US" dirty="0"/>
                  <a:t>: DOF velocities</a:t>
                </a:r>
              </a:p>
              <a:p>
                <a:pPr marL="342900" indent="-342900">
                  <a:spcAft>
                    <a:spcPts val="500"/>
                  </a:spcAft>
                  <a:buFont typeface="Wingdings" panose="05000000000000000000" pitchFamily="2" charset="2"/>
                  <a:buChar char="§"/>
                </a:pPr>
                <a14:m>
                  <m:oMath xmlns:m="http://schemas.openxmlformats.org/officeDocument/2006/math">
                    <m:acc>
                      <m:accPr>
                        <m:chr m:val="̈"/>
                        <m:ctrlPr>
                          <a:rPr lang="en-US" i="1" smtClean="0">
                            <a:latin typeface="Cambria Math"/>
                          </a:rPr>
                        </m:ctrlPr>
                      </m:accPr>
                      <m:e>
                        <m:bar>
                          <m:barPr>
                            <m:ctrlPr>
                              <a:rPr lang="en-US" i="1" smtClean="0">
                                <a:latin typeface="Cambria Math"/>
                              </a:rPr>
                            </m:ctrlPr>
                          </m:barPr>
                          <m:e>
                            <m:r>
                              <a:rPr lang="en-US" b="0" i="1" smtClean="0">
                                <a:latin typeface="Cambria Math"/>
                              </a:rPr>
                              <m:t>𝑞</m:t>
                            </m:r>
                          </m:e>
                        </m:bar>
                      </m:e>
                    </m:acc>
                  </m:oMath>
                </a14:m>
                <a:r>
                  <a:rPr lang="en-US" dirty="0"/>
                  <a:t>:  </a:t>
                </a:r>
                <a:r>
                  <a:rPr lang="en-US" dirty="0" err="1"/>
                  <a:t>DOF</a:t>
                </a:r>
                <a:r>
                  <a:rPr lang="en-US" dirty="0"/>
                  <a:t> accelerations</a:t>
                </a:r>
              </a:p>
              <a:p>
                <a:pPr marL="342900" indent="-342900">
                  <a:spcAft>
                    <a:spcPts val="500"/>
                  </a:spcAft>
                  <a:buFont typeface="Wingdings" panose="05000000000000000000" pitchFamily="2" charset="2"/>
                  <a:buChar char="§"/>
                </a:pPr>
                <a14:m>
                  <m:oMath xmlns:m="http://schemas.openxmlformats.org/officeDocument/2006/math">
                    <m:r>
                      <a:rPr lang="en-US" b="0" i="1" smtClean="0">
                        <a:latin typeface="Cambria Math"/>
                      </a:rPr>
                      <m:t>𝑡</m:t>
                    </m:r>
                  </m:oMath>
                </a14:m>
                <a:r>
                  <a:rPr lang="en-US" dirty="0"/>
                  <a:t>: time</a:t>
                </a:r>
              </a:p>
              <a:p>
                <a:pPr marL="342900" indent="-342900">
                  <a:spcAft>
                    <a:spcPts val="500"/>
                  </a:spcAft>
                  <a:buFont typeface="Wingdings" panose="05000000000000000000" pitchFamily="2" charset="2"/>
                  <a:buChar char="§"/>
                </a:pPr>
                <a:endParaRPr lang="en-US" dirty="0"/>
              </a:p>
              <a:p>
                <a:pPr marL="342900" indent="-342900">
                  <a:spcAft>
                    <a:spcPts val="500"/>
                  </a:spcAft>
                  <a:buFont typeface="Wingdings" panose="05000000000000000000" pitchFamily="2" charset="2"/>
                  <a:buChar char="§"/>
                </a:pPr>
                <a:endParaRPr lang="en-US" dirty="0"/>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238750" y="4586287"/>
                <a:ext cx="3536952" cy="1669688"/>
              </a:xfrm>
              <a:prstGeom prst="rect">
                <a:avLst/>
              </a:prstGeom>
              <a:blipFill rotWithShape="0">
                <a:blip r:embed="rId7"/>
                <a:stretch>
                  <a:fillRect l="-1033" t="-1825"/>
                </a:stretch>
              </a:blipFill>
            </p:spPr>
            <p:txBody>
              <a:bodyPr/>
              <a:lstStyle/>
              <a:p>
                <a:r>
                  <a:rPr lang="en-US">
                    <a:noFill/>
                  </a:rPr>
                  <a:t> </a:t>
                </a:r>
              </a:p>
            </p:txBody>
          </p:sp>
        </mc:Fallback>
      </mc:AlternateContent>
      <p:sp>
        <p:nvSpPr>
          <p:cNvPr id="3" name="Rectangle 2"/>
          <p:cNvSpPr/>
          <p:nvPr/>
        </p:nvSpPr>
        <p:spPr>
          <a:xfrm>
            <a:off x="410308" y="3580674"/>
            <a:ext cx="8733692" cy="769441"/>
          </a:xfrm>
          <a:prstGeom prst="rect">
            <a:avLst/>
          </a:prstGeom>
        </p:spPr>
        <p:txBody>
          <a:bodyPr wrap="square">
            <a:spAutoFit/>
          </a:bodyPr>
          <a:lstStyle/>
          <a:p>
            <a:pPr>
              <a:spcAft>
                <a:spcPts val="500"/>
              </a:spcAft>
            </a:pPr>
            <a:r>
              <a:rPr lang="en-US" sz="2200" b="1" i="1" dirty="0"/>
              <a:t>Nonlinear aero-elastic equations of motion of wind turbine system</a:t>
            </a:r>
          </a:p>
        </p:txBody>
      </p:sp>
      <p:sp>
        <p:nvSpPr>
          <p:cNvPr id="5" name="Slide Number Placeholder 4"/>
          <p:cNvSpPr>
            <a:spLocks noGrp="1"/>
          </p:cNvSpPr>
          <p:nvPr>
            <p:ph type="sldNum" sz="quarter" idx="4"/>
          </p:nvPr>
        </p:nvSpPr>
        <p:spPr/>
        <p:txBody>
          <a:bodyPr/>
          <a:lstStyle/>
          <a:p>
            <a:fld id="{4A466926-17EF-4CAC-B717-1CD0EBB5093C}" type="slidenum">
              <a:rPr lang="en-US" smtClean="0"/>
              <a:t>8</a:t>
            </a:fld>
            <a:endParaRPr lang="en-US"/>
          </a:p>
        </p:txBody>
      </p:sp>
    </p:spTree>
    <p:extLst>
      <p:ext uri="{BB962C8B-B14F-4D97-AF65-F5344CB8AC3E}">
        <p14:creationId xmlns:p14="http://schemas.microsoft.com/office/powerpoint/2010/main" val="2408607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2835" y="3592774"/>
            <a:ext cx="7552807" cy="2295757"/>
            <a:chOff x="834788" y="1128845"/>
            <a:chExt cx="7552807" cy="2295757"/>
          </a:xfrm>
        </p:grpSpPr>
        <p:graphicFrame>
          <p:nvGraphicFramePr>
            <p:cNvPr id="18" name="Object 17"/>
            <p:cNvGraphicFramePr>
              <a:graphicFrameLocks noChangeAspect="1"/>
            </p:cNvGraphicFramePr>
            <p:nvPr>
              <p:extLst>
                <p:ext uri="{D42A27DB-BD31-4B8C-83A1-F6EECF244321}">
                  <p14:modId xmlns:p14="http://schemas.microsoft.com/office/powerpoint/2010/main" val="176418789"/>
                </p:ext>
              </p:extLst>
            </p:nvPr>
          </p:nvGraphicFramePr>
          <p:xfrm>
            <a:off x="2394393" y="1231289"/>
            <a:ext cx="5803900" cy="2070100"/>
          </p:xfrm>
          <a:graphic>
            <a:graphicData uri="http://schemas.openxmlformats.org/presentationml/2006/ole">
              <mc:AlternateContent xmlns:mc="http://schemas.openxmlformats.org/markup-compatibility/2006">
                <mc:Choice xmlns:v="urn:schemas-microsoft-com:vml" Requires="v">
                  <p:oleObj spid="_x0000_s358808" name="Equation" r:id="rId4" imgW="5803560" imgH="2070000" progId="Equation.DSMT4">
                    <p:embed/>
                  </p:oleObj>
                </mc:Choice>
                <mc:Fallback>
                  <p:oleObj name="Equation" r:id="rId4" imgW="5803560" imgH="2070000" progId="Equation.DSMT4">
                    <p:embed/>
                    <p:pic>
                      <p:nvPicPr>
                        <p:cNvPr id="0" name=""/>
                        <p:cNvPicPr/>
                        <p:nvPr/>
                      </p:nvPicPr>
                      <p:blipFill>
                        <a:blip r:embed="rId5"/>
                        <a:stretch>
                          <a:fillRect/>
                        </a:stretch>
                      </p:blipFill>
                      <p:spPr>
                        <a:xfrm>
                          <a:off x="2394393" y="1231289"/>
                          <a:ext cx="5803900" cy="2070100"/>
                        </a:xfrm>
                        <a:prstGeom prst="rect">
                          <a:avLst/>
                        </a:prstGeom>
                      </p:spPr>
                    </p:pic>
                  </p:oleObj>
                </mc:Fallback>
              </mc:AlternateContent>
            </a:graphicData>
          </a:graphic>
        </p:graphicFrame>
        <p:sp>
          <p:nvSpPr>
            <p:cNvPr id="13" name="Right Arrow 12"/>
            <p:cNvSpPr/>
            <p:nvPr/>
          </p:nvSpPr>
          <p:spPr>
            <a:xfrm>
              <a:off x="834789" y="2112189"/>
              <a:ext cx="1166728" cy="2762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140803" y="1128845"/>
              <a:ext cx="6246792" cy="2295757"/>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34788" y="1773635"/>
              <a:ext cx="1306015" cy="338554"/>
            </a:xfrm>
            <a:prstGeom prst="rect">
              <a:avLst/>
            </a:prstGeom>
            <a:noFill/>
          </p:spPr>
          <p:txBody>
            <a:bodyPr wrap="square" rtlCol="0">
              <a:spAutoFit/>
            </a:bodyPr>
            <a:lstStyle/>
            <a:p>
              <a:pPr marL="0" lvl="2">
                <a:spcAft>
                  <a:spcPts val="500"/>
                </a:spcAft>
              </a:pPr>
              <a:r>
                <a:rPr lang="en-US" sz="1600" dirty="0"/>
                <a:t>linearization</a:t>
              </a:r>
            </a:p>
          </p:txBody>
        </p:sp>
      </p:grpSp>
      <p:sp>
        <p:nvSpPr>
          <p:cNvPr id="31" name="TextBox 30"/>
          <p:cNvSpPr txBox="1"/>
          <p:nvPr/>
        </p:nvSpPr>
        <p:spPr>
          <a:xfrm>
            <a:off x="486135" y="1012994"/>
            <a:ext cx="8229600" cy="1297791"/>
          </a:xfrm>
          <a:prstGeom prst="rect">
            <a:avLst/>
          </a:prstGeom>
          <a:noFill/>
        </p:spPr>
        <p:txBody>
          <a:bodyPr wrap="square" rtlCol="0">
            <a:spAutoFit/>
          </a:bodyPr>
          <a:lstStyle/>
          <a:p>
            <a:pPr>
              <a:spcAft>
                <a:spcPts val="500"/>
              </a:spcAft>
            </a:pPr>
            <a:r>
              <a:rPr lang="en-US" sz="2200" b="1" i="1" dirty="0"/>
              <a:t>FAST (Fatigue, Aerodynamics, Structures, Turbulence)</a:t>
            </a:r>
          </a:p>
          <a:p>
            <a:pPr marL="285750" lvl="2" indent="-285750" algn="just">
              <a:spcAft>
                <a:spcPts val="500"/>
              </a:spcAft>
              <a:buFont typeface="Wingdings" panose="05000000000000000000" pitchFamily="2" charset="2"/>
              <a:buChar char="§"/>
            </a:pPr>
            <a:r>
              <a:rPr lang="en-US" sz="2000" dirty="0"/>
              <a:t>FAST code (by </a:t>
            </a:r>
            <a:r>
              <a:rPr lang="en-US" sz="2000" dirty="0" err="1"/>
              <a:t>NREL</a:t>
            </a:r>
            <a:r>
              <a:rPr lang="en-US" sz="2000" dirty="0"/>
              <a:t>) used for simulating the coupled dynamic responses of wind turbines</a:t>
            </a:r>
          </a:p>
          <a:p>
            <a:pPr marL="285750" lvl="2" indent="-285750">
              <a:spcAft>
                <a:spcPts val="500"/>
              </a:spcAft>
              <a:buFont typeface="Wingdings" panose="05000000000000000000" pitchFamily="2" charset="2"/>
              <a:buChar char="§"/>
            </a:pPr>
            <a:endParaRPr lang="en-US" sz="800" dirty="0"/>
          </a:p>
        </p:txBody>
      </p:sp>
      <p:sp>
        <p:nvSpPr>
          <p:cNvPr id="23" name="Title 1"/>
          <p:cNvSpPr txBox="1">
            <a:spLocks/>
          </p:cNvSpPr>
          <p:nvPr/>
        </p:nvSpPr>
        <p:spPr bwMode="auto">
          <a:xfrm>
            <a:off x="1152525" y="-1"/>
            <a:ext cx="799147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Model Linearization </a:t>
            </a:r>
          </a:p>
        </p:txBody>
      </p:sp>
      <p:grpSp>
        <p:nvGrpSpPr>
          <p:cNvPr id="3" name="Group 2"/>
          <p:cNvGrpSpPr/>
          <p:nvPr/>
        </p:nvGrpSpPr>
        <p:grpSpPr>
          <a:xfrm>
            <a:off x="2268198" y="3650254"/>
            <a:ext cx="4238323" cy="2177087"/>
            <a:chOff x="2268198" y="3650254"/>
            <a:chExt cx="4238323" cy="2177087"/>
          </a:xfrm>
        </p:grpSpPr>
        <p:sp>
          <p:nvSpPr>
            <p:cNvPr id="11" name="Rectangle 10"/>
            <p:cNvSpPr/>
            <p:nvPr/>
          </p:nvSpPr>
          <p:spPr>
            <a:xfrm>
              <a:off x="2268198" y="3650254"/>
              <a:ext cx="4238323" cy="919787"/>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200000" flipH="1">
              <a:off x="4204081" y="4709441"/>
              <a:ext cx="225883" cy="28830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83458" y="5099887"/>
              <a:ext cx="3733800" cy="727454"/>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0919654"/>
                </p:ext>
              </p:extLst>
            </p:nvPr>
          </p:nvGraphicFramePr>
          <p:xfrm>
            <a:off x="2467277" y="3727562"/>
            <a:ext cx="3987800" cy="787400"/>
          </p:xfrm>
          <a:graphic>
            <a:graphicData uri="http://schemas.openxmlformats.org/presentationml/2006/ole">
              <mc:AlternateContent xmlns:mc="http://schemas.openxmlformats.org/markup-compatibility/2006">
                <mc:Choice xmlns:v="urn:schemas-microsoft-com:vml" Requires="v">
                  <p:oleObj spid="_x0000_s358809" name="Equation" r:id="rId6" imgW="3987720" imgH="787320" progId="Equation.DSMT4">
                    <p:embed/>
                  </p:oleObj>
                </mc:Choice>
                <mc:Fallback>
                  <p:oleObj name="Equation" r:id="rId6" imgW="3987720" imgH="787320" progId="Equation.DSMT4">
                    <p:embed/>
                    <p:pic>
                      <p:nvPicPr>
                        <p:cNvPr id="0" name=""/>
                        <p:cNvPicPr/>
                        <p:nvPr/>
                      </p:nvPicPr>
                      <p:blipFill>
                        <a:blip r:embed="rId7"/>
                        <a:stretch>
                          <a:fillRect/>
                        </a:stretch>
                      </p:blipFill>
                      <p:spPr>
                        <a:xfrm>
                          <a:off x="2467277" y="3727562"/>
                          <a:ext cx="3987800" cy="7874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840579636"/>
                </p:ext>
              </p:extLst>
            </p:nvPr>
          </p:nvGraphicFramePr>
          <p:xfrm>
            <a:off x="2703692" y="5248787"/>
            <a:ext cx="3327400" cy="431800"/>
          </p:xfrm>
          <a:graphic>
            <a:graphicData uri="http://schemas.openxmlformats.org/presentationml/2006/ole">
              <mc:AlternateContent xmlns:mc="http://schemas.openxmlformats.org/markup-compatibility/2006">
                <mc:Choice xmlns:v="urn:schemas-microsoft-com:vml" Requires="v">
                  <p:oleObj spid="_x0000_s358810" name="Equation" r:id="rId8" imgW="3327120" imgH="431640" progId="Equation.DSMT4">
                    <p:embed/>
                  </p:oleObj>
                </mc:Choice>
                <mc:Fallback>
                  <p:oleObj name="Equation" r:id="rId8" imgW="3327120" imgH="431640" progId="Equation.DSMT4">
                    <p:embed/>
                    <p:pic>
                      <p:nvPicPr>
                        <p:cNvPr id="0" name=""/>
                        <p:cNvPicPr/>
                        <p:nvPr/>
                      </p:nvPicPr>
                      <p:blipFill>
                        <a:blip r:embed="rId9"/>
                        <a:stretch>
                          <a:fillRect/>
                        </a:stretch>
                      </p:blipFill>
                      <p:spPr>
                        <a:xfrm>
                          <a:off x="2703692" y="5248787"/>
                          <a:ext cx="3327400" cy="431800"/>
                        </a:xfrm>
                        <a:prstGeom prst="rect">
                          <a:avLst/>
                        </a:prstGeom>
                      </p:spPr>
                    </p:pic>
                  </p:oleObj>
                </mc:Fallback>
              </mc:AlternateContent>
            </a:graphicData>
          </a:graphic>
        </p:graphicFrame>
      </p:grpSp>
      <p:sp>
        <p:nvSpPr>
          <p:cNvPr id="2" name="Rectangle 1"/>
          <p:cNvSpPr/>
          <p:nvPr/>
        </p:nvSpPr>
        <p:spPr>
          <a:xfrm>
            <a:off x="486134" y="2210971"/>
            <a:ext cx="8130327" cy="1110560"/>
          </a:xfrm>
          <a:prstGeom prst="rect">
            <a:avLst/>
          </a:prstGeom>
        </p:spPr>
        <p:txBody>
          <a:bodyPr wrap="square">
            <a:spAutoFit/>
          </a:bodyPr>
          <a:lstStyle/>
          <a:p>
            <a:pPr marL="0" lvl="2" algn="just">
              <a:spcAft>
                <a:spcPts val="500"/>
              </a:spcAft>
            </a:pPr>
            <a:r>
              <a:rPr lang="en-US" sz="2200" b="1" i="1" dirty="0"/>
              <a:t>State space representation </a:t>
            </a:r>
          </a:p>
          <a:p>
            <a:pPr marL="285750" lvl="2" indent="-285750" algn="just">
              <a:spcAft>
                <a:spcPts val="500"/>
              </a:spcAft>
              <a:buFont typeface="Wingdings" panose="05000000000000000000" pitchFamily="2" charset="2"/>
              <a:buChar char="§"/>
            </a:pPr>
            <a:r>
              <a:rPr lang="en-US" sz="2000" dirty="0"/>
              <a:t>Numerically linearize the equation by perturbing (∆) each variable about their respective operating points (</a:t>
            </a:r>
            <a:r>
              <a:rPr lang="en-US" sz="2000" i="1" dirty="0"/>
              <a:t>op</a:t>
            </a:r>
            <a:r>
              <a:rPr lang="en-US" sz="2000" dirty="0"/>
              <a:t>):</a:t>
            </a:r>
          </a:p>
        </p:txBody>
      </p:sp>
      <p:grpSp>
        <p:nvGrpSpPr>
          <p:cNvPr id="26" name="Group 25"/>
          <p:cNvGrpSpPr/>
          <p:nvPr/>
        </p:nvGrpSpPr>
        <p:grpSpPr>
          <a:xfrm>
            <a:off x="885588" y="3849205"/>
            <a:ext cx="7552807" cy="1678470"/>
            <a:chOff x="834788" y="4065105"/>
            <a:chExt cx="7552807" cy="1678470"/>
          </a:xfrm>
        </p:grpSpPr>
        <p:graphicFrame>
          <p:nvGraphicFramePr>
            <p:cNvPr id="27" name="Object 26"/>
            <p:cNvGraphicFramePr>
              <a:graphicFrameLocks noChangeAspect="1"/>
            </p:cNvGraphicFramePr>
            <p:nvPr>
              <p:extLst>
                <p:ext uri="{D42A27DB-BD31-4B8C-83A1-F6EECF244321}">
                  <p14:modId xmlns:p14="http://schemas.microsoft.com/office/powerpoint/2010/main" val="294012267"/>
                </p:ext>
              </p:extLst>
            </p:nvPr>
          </p:nvGraphicFramePr>
          <p:xfrm>
            <a:off x="4454159" y="4179888"/>
            <a:ext cx="3654425" cy="1476375"/>
          </p:xfrm>
          <a:graphic>
            <a:graphicData uri="http://schemas.openxmlformats.org/presentationml/2006/ole">
              <mc:AlternateContent xmlns:mc="http://schemas.openxmlformats.org/markup-compatibility/2006">
                <mc:Choice xmlns:v="urn:schemas-microsoft-com:vml" Requires="v">
                  <p:oleObj spid="_x0000_s358811" name="Equation" r:id="rId10" imgW="3835080" imgH="1549080" progId="Equation.DSMT4">
                    <p:embed/>
                  </p:oleObj>
                </mc:Choice>
                <mc:Fallback>
                  <p:oleObj name="Equation" r:id="rId10" imgW="3835080" imgH="1549080" progId="Equation.DSMT4">
                    <p:embed/>
                    <p:pic>
                      <p:nvPicPr>
                        <p:cNvPr id="0" name=""/>
                        <p:cNvPicPr>
                          <a:picLocks noChangeAspect="1" noChangeArrowheads="1"/>
                        </p:cNvPicPr>
                        <p:nvPr/>
                      </p:nvPicPr>
                      <p:blipFill>
                        <a:blip r:embed="rId11"/>
                        <a:srcRect/>
                        <a:stretch>
                          <a:fillRect/>
                        </a:stretch>
                      </p:blipFill>
                      <p:spPr bwMode="auto">
                        <a:xfrm>
                          <a:off x="4454159" y="4179888"/>
                          <a:ext cx="3654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3194576932"/>
                </p:ext>
              </p:extLst>
            </p:nvPr>
          </p:nvGraphicFramePr>
          <p:xfrm>
            <a:off x="960194" y="4509965"/>
            <a:ext cx="2857500" cy="792163"/>
          </p:xfrm>
          <a:graphic>
            <a:graphicData uri="http://schemas.openxmlformats.org/presentationml/2006/ole">
              <mc:AlternateContent xmlns:mc="http://schemas.openxmlformats.org/markup-compatibility/2006">
                <mc:Choice xmlns:v="urn:schemas-microsoft-com:vml" Requires="v">
                  <p:oleObj spid="_x0000_s358812" name="Equation" r:id="rId12" imgW="2654280" imgH="736560" progId="Equation.DSMT4">
                    <p:embed/>
                  </p:oleObj>
                </mc:Choice>
                <mc:Fallback>
                  <p:oleObj name="Equation" r:id="rId12" imgW="2654280" imgH="736560" progId="Equation.DSMT4">
                    <p:embed/>
                    <p:pic>
                      <p:nvPicPr>
                        <p:cNvPr id="0" name=""/>
                        <p:cNvPicPr>
                          <a:picLocks noChangeAspect="1" noChangeArrowheads="1"/>
                        </p:cNvPicPr>
                        <p:nvPr/>
                      </p:nvPicPr>
                      <p:blipFill>
                        <a:blip r:embed="rId13"/>
                        <a:srcRect/>
                        <a:stretch>
                          <a:fillRect/>
                        </a:stretch>
                      </p:blipFill>
                      <p:spPr bwMode="auto">
                        <a:xfrm>
                          <a:off x="960194" y="4509965"/>
                          <a:ext cx="28575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28"/>
            <p:cNvSpPr/>
            <p:nvPr/>
          </p:nvSpPr>
          <p:spPr>
            <a:xfrm>
              <a:off x="4246891" y="4065105"/>
              <a:ext cx="4140704" cy="1678470"/>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4788" y="4246081"/>
              <a:ext cx="3143817" cy="1325524"/>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4"/>
          </p:nvPr>
        </p:nvSpPr>
        <p:spPr/>
        <p:txBody>
          <a:bodyPr/>
          <a:lstStyle/>
          <a:p>
            <a:fld id="{4A466926-17EF-4CAC-B717-1CD0EBB5093C}" type="slidenum">
              <a:rPr lang="en-US" smtClean="0"/>
              <a:t>9</a:t>
            </a:fld>
            <a:endParaRPr lang="en-US"/>
          </a:p>
        </p:txBody>
      </p:sp>
    </p:spTree>
    <p:extLst>
      <p:ext uri="{BB962C8B-B14F-4D97-AF65-F5344CB8AC3E}">
        <p14:creationId xmlns:p14="http://schemas.microsoft.com/office/powerpoint/2010/main" val="375850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12"/>
                                        </p:tgtEl>
                                      </p:cBhvr>
                                    </p:animEffect>
                                    <p:anim calcmode="lin" valueType="num">
                                      <p:cBhvr>
                                        <p:cTn id="21" dur="1000"/>
                                        <p:tgtEl>
                                          <p:spTgt spid="12"/>
                                        </p:tgtEl>
                                        <p:attrNameLst>
                                          <p:attrName>ppt_x</p:attrName>
                                        </p:attrNameLst>
                                      </p:cBhvr>
                                      <p:tavLst>
                                        <p:tav tm="0">
                                          <p:val>
                                            <p:strVal val="ppt_x"/>
                                          </p:val>
                                        </p:tav>
                                        <p:tav tm="100000">
                                          <p:val>
                                            <p:strVal val="ppt_x"/>
                                          </p:val>
                                        </p:tav>
                                      </p:tavLst>
                                    </p:anim>
                                    <p:anim calcmode="lin" valueType="num">
                                      <p:cBhvr>
                                        <p:cTn id="22" dur="1000"/>
                                        <p:tgtEl>
                                          <p:spTgt spid="12"/>
                                        </p:tgtEl>
                                        <p:attrNameLst>
                                          <p:attrName>ppt_y</p:attrName>
                                        </p:attrNameLst>
                                      </p:cBhvr>
                                      <p:tavLst>
                                        <p:tav tm="0">
                                          <p:val>
                                            <p:strVal val="ppt_y"/>
                                          </p:val>
                                        </p:tav>
                                        <p:tav tm="100000">
                                          <p:val>
                                            <p:strVal val="ppt_y+.1"/>
                                          </p:val>
                                        </p:tav>
                                      </p:tavLst>
                                    </p:anim>
                                    <p:set>
                                      <p:cBhvr>
                                        <p:cTn id="23" dur="1" fill="hold">
                                          <p:stCondLst>
                                            <p:cond delay="9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133593</TotalTime>
  <Words>3679</Words>
  <Application>Microsoft Office PowerPoint</Application>
  <PresentationFormat>On-screen Show (4:3)</PresentationFormat>
  <Paragraphs>576</Paragraphs>
  <Slides>45</Slides>
  <Notes>34</Notes>
  <HiddenSlides>1</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48" baseType="lpstr">
      <vt:lpstr>Office Theme</vt:lpstr>
      <vt:lpstr>Equation</vt:lpstr>
      <vt:lpstr>Visio</vt:lpstr>
      <vt:lpstr> Disturbance Observer Based Control Design for Wind Turbine Speed Regulation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Uconn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DAMPING REDUCTION IN STRUCTURES USING PIEZOELECTRIC CIRCUITRY WITH NEGATIVE RESISTANCE</dc:title>
  <dc:creator>Yuan Yuan</dc:creator>
  <cp:lastModifiedBy>Yuan</cp:lastModifiedBy>
  <cp:revision>2255</cp:revision>
  <cp:lastPrinted>2013-09-27T22:13:56Z</cp:lastPrinted>
  <dcterms:created xsi:type="dcterms:W3CDTF">2010-07-27T18:47:25Z</dcterms:created>
  <dcterms:modified xsi:type="dcterms:W3CDTF">2016-10-10T15:33:08Z</dcterms:modified>
</cp:coreProperties>
</file>